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8083791-F575-4A10-B1C1-B1C7A84524DC}">
  <a:tblStyle styleId="{58083791-F575-4A10-B1C1-B1C7A84524D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0CCA1468-400D-4DB5-B119-5125372B8422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5b0a2aeee6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g25b0a2aeee6_0_5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5b0b4cdb0c_26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25b0b4cdb0c_26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5b0b4cdb0c_26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25b0b4cdb0c_26_1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5b0b4cdb0c_26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Добавить алгоритм с соседями. 2 анимации</a:t>
            </a:r>
            <a:endParaRPr/>
          </a:p>
        </p:txBody>
      </p:sp>
      <p:sp>
        <p:nvSpPr>
          <p:cNvPr id="254" name="Google Shape;254;g25b0b4cdb0c_26_1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5b047ffd19_0_8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Добавить алгоритм с соседями. 2 анимации</a:t>
            </a:r>
            <a:endParaRPr/>
          </a:p>
        </p:txBody>
      </p:sp>
      <p:sp>
        <p:nvSpPr>
          <p:cNvPr id="267" name="Google Shape;267;g25b047ffd19_0_8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5b1964308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Добавить алгоритм с соседями. 2 анимации</a:t>
            </a:r>
            <a:endParaRPr/>
          </a:p>
        </p:txBody>
      </p:sp>
      <p:sp>
        <p:nvSpPr>
          <p:cNvPr id="280" name="Google Shape;280;g25b19643084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5b0b4cdb0c_26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25b0b4cdb0c_26_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5b047ffd19_0_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25b047ffd19_0_86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5b0a2aee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Доделать выделение </a:t>
            </a:r>
            <a:endParaRPr/>
          </a:p>
        </p:txBody>
      </p:sp>
      <p:sp>
        <p:nvSpPr>
          <p:cNvPr id="342" name="Google Shape;342;g25b0a2aeee6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5b2aa2fc61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25b2aa2fc61_3_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5b2aa2fc61_8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25b2aa2fc61_8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5b047ffd19_0_10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g25b047ffd19_0_10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5b2aa2fc61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Ссылка на сайт</a:t>
            </a:r>
            <a:endParaRPr/>
          </a:p>
        </p:txBody>
      </p:sp>
      <p:sp>
        <p:nvSpPr>
          <p:cNvPr id="386" name="Google Shape;386;g25b2aa2fc61_9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25b0a2aeee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25b0a2aeee6_0_3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5b047ffd19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25b047ffd19_0_9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5b047ffd19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25b047ffd19_0_74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5b047ffd19_0_7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Создание оперативной системы мониторинга радиационного фона</a:t>
            </a:r>
            <a:endParaRPr/>
          </a:p>
        </p:txBody>
      </p:sp>
      <p:sp>
        <p:nvSpPr>
          <p:cNvPr id="107" name="Google Shape;107;g25b047ffd19_0_7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5b047ffd19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добавить энергии. Пояснить с какими частицами работаем</a:t>
            </a:r>
            <a:endParaRPr/>
          </a:p>
        </p:txBody>
      </p:sp>
      <p:sp>
        <p:nvSpPr>
          <p:cNvPr id="120" name="Google Shape;120;g25b047ffd19_0_78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5b047ffd19_0_8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Перечислить подходящие спутники</a:t>
            </a:r>
            <a:endParaRPr/>
          </a:p>
        </p:txBody>
      </p:sp>
      <p:sp>
        <p:nvSpPr>
          <p:cNvPr id="140" name="Google Shape;140;g25b047ffd19_0_8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5b047ffd19_0_8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g25b047ffd19_0_8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5b047ffd19_0_8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g25b047ffd19_0_8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5b047ffd19_0_1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25b047ffd19_0_114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0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9" Type="http://schemas.openxmlformats.org/officeDocument/2006/relationships/image" Target="../media/image23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27.png"/><Relationship Id="rId8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0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9" Type="http://schemas.openxmlformats.org/officeDocument/2006/relationships/image" Target="../media/image31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30.jpg"/><Relationship Id="rId8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5" Type="http://schemas.openxmlformats.org/officeDocument/2006/relationships/image" Target="../media/image34.gif"/><Relationship Id="rId6" Type="http://schemas.openxmlformats.org/officeDocument/2006/relationships/image" Target="../media/image1.png"/><Relationship Id="rId7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50.gif"/></Relationships>
</file>

<file path=ppt/slides/_rels/slide14.xml.rels><?xml version="1.0" encoding="UTF-8" standalone="yes"?><Relationships xmlns="http://schemas.openxmlformats.org/package/2006/relationships"><Relationship Id="rId10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9" Type="http://schemas.openxmlformats.org/officeDocument/2006/relationships/image" Target="../media/image33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32.png"/><Relationship Id="rId8" Type="http://schemas.openxmlformats.org/officeDocument/2006/relationships/image" Target="../media/image3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9" Type="http://schemas.openxmlformats.org/officeDocument/2006/relationships/image" Target="../media/image43.png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image" Target="../media/image44.png"/><Relationship Id="rId8" Type="http://schemas.openxmlformats.org/officeDocument/2006/relationships/image" Target="../media/image4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5" Type="http://schemas.openxmlformats.org/officeDocument/2006/relationships/image" Target="../media/image54.jpg"/><Relationship Id="rId6" Type="http://schemas.openxmlformats.org/officeDocument/2006/relationships/image" Target="../media/image49.png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5" Type="http://schemas.openxmlformats.org/officeDocument/2006/relationships/image" Target="../media/image46.png"/><Relationship Id="rId6" Type="http://schemas.openxmlformats.org/officeDocument/2006/relationships/image" Target="../media/image52.png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5" Type="http://schemas.openxmlformats.org/officeDocument/2006/relationships/image" Target="../media/image46.png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8" Type="http://schemas.openxmlformats.org/officeDocument/2006/relationships/image" Target="../media/image5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5" Type="http://schemas.openxmlformats.org/officeDocument/2006/relationships/image" Target="../media/image4.jpg"/><Relationship Id="rId6" Type="http://schemas.openxmlformats.org/officeDocument/2006/relationships/image" Target="../media/image1.png"/><Relationship Id="rId7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5" Type="http://schemas.openxmlformats.org/officeDocument/2006/relationships/image" Target="../media/image45.png"/><Relationship Id="rId6" Type="http://schemas.openxmlformats.org/officeDocument/2006/relationships/image" Target="../media/image1.png"/><Relationship Id="rId7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9" Type="http://schemas.openxmlformats.org/officeDocument/2006/relationships/image" Target="../media/image2.png"/><Relationship Id="rId5" Type="http://schemas.openxmlformats.org/officeDocument/2006/relationships/image" Target="../media/image48.png"/><Relationship Id="rId6" Type="http://schemas.openxmlformats.org/officeDocument/2006/relationships/image" Target="../media/image51.png"/><Relationship Id="rId7" Type="http://schemas.openxmlformats.org/officeDocument/2006/relationships/image" Target="../media/image47.png"/><Relationship Id="rId8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9" Type="http://schemas.openxmlformats.org/officeDocument/2006/relationships/image" Target="../media/image1.png"/><Relationship Id="rId5" Type="http://schemas.openxmlformats.org/officeDocument/2006/relationships/image" Target="../media/image28.jpg"/><Relationship Id="rId6" Type="http://schemas.openxmlformats.org/officeDocument/2006/relationships/image" Target="../media/image41.jpg"/><Relationship Id="rId7" Type="http://schemas.openxmlformats.org/officeDocument/2006/relationships/image" Target="../media/image24.jpg"/><Relationship Id="rId8" Type="http://schemas.openxmlformats.org/officeDocument/2006/relationships/image" Target="../media/image3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5" Type="http://schemas.openxmlformats.org/officeDocument/2006/relationships/image" Target="../media/image38.jpg"/><Relationship Id="rId6" Type="http://schemas.openxmlformats.org/officeDocument/2006/relationships/image" Target="../media/image1.png"/><Relationship Id="rId7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9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8.png"/><Relationship Id="rId7" Type="http://schemas.openxmlformats.org/officeDocument/2006/relationships/image" Target="../media/image17.png"/><Relationship Id="rId8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9" Type="http://schemas.openxmlformats.org/officeDocument/2006/relationships/image" Target="../media/image1.png"/><Relationship Id="rId5" Type="http://schemas.openxmlformats.org/officeDocument/2006/relationships/image" Target="../media/image16.png"/><Relationship Id="rId6" Type="http://schemas.openxmlformats.org/officeDocument/2006/relationships/image" Target="../media/image11.png"/><Relationship Id="rId7" Type="http://schemas.openxmlformats.org/officeDocument/2006/relationships/image" Target="../media/image9.png"/><Relationship Id="rId8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5" Type="http://schemas.openxmlformats.org/officeDocument/2006/relationships/image" Target="../media/image20.png"/><Relationship Id="rId6" Type="http://schemas.openxmlformats.org/officeDocument/2006/relationships/image" Target="../media/image22.png"/><Relationship Id="rId7" Type="http://schemas.openxmlformats.org/officeDocument/2006/relationships/image" Target="../media/image1.png"/><Relationship Id="rId8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.png"/><Relationship Id="rId10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9" Type="http://schemas.openxmlformats.org/officeDocument/2006/relationships/image" Target="../media/image19.png"/><Relationship Id="rId5" Type="http://schemas.openxmlformats.org/officeDocument/2006/relationships/image" Target="../media/image26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Relationship Id="rId4" Type="http://schemas.openxmlformats.org/officeDocument/2006/relationships/image" Target="../media/image5.png"/><Relationship Id="rId9" Type="http://schemas.openxmlformats.org/officeDocument/2006/relationships/image" Target="../media/image2.png"/><Relationship Id="rId5" Type="http://schemas.openxmlformats.org/officeDocument/2006/relationships/image" Target="../media/image42.png"/><Relationship Id="rId6" Type="http://schemas.openxmlformats.org/officeDocument/2006/relationships/image" Target="../media/image15.png"/><Relationship Id="rId7" Type="http://schemas.openxmlformats.org/officeDocument/2006/relationships/image" Target="../media/image21.png"/><Relationship Id="rId8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957150" y="476900"/>
            <a:ext cx="7229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200">
                <a:solidFill>
                  <a:schemeClr val="lt1"/>
                </a:solidFill>
              </a:rPr>
              <a:t>Development of the Radiation Detector based on the Sensor Matrix of the Camera of CubeSat MONITOR-1</a:t>
            </a:r>
            <a:endParaRPr b="1" sz="2200">
              <a:solidFill>
                <a:schemeClr val="lt1"/>
              </a:solidFill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143600" y="2838950"/>
            <a:ext cx="4748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lt1"/>
                </a:solidFill>
              </a:rPr>
              <a:t>Project participants: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lt1"/>
                </a:solidFill>
              </a:rPr>
              <a:t>Gorbach Igor Yurievich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lt1"/>
                </a:solidFill>
              </a:rPr>
              <a:t>Efimkin Alexander Nikolaevich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lt1"/>
                </a:solidFill>
              </a:rPr>
              <a:t>Semenova Irina Andreevna</a:t>
            </a:r>
            <a:endParaRPr sz="2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lt1"/>
                </a:solidFill>
              </a:rPr>
              <a:t>Fomichev Timofey Alexandrovich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4340425" y="3258375"/>
            <a:ext cx="4748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lt1"/>
                </a:solidFill>
              </a:rPr>
              <a:t>Principal investigator: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lt1"/>
                </a:solidFill>
              </a:rPr>
              <a:t>Zolotarev Ivan Anatolievich</a:t>
            </a:r>
            <a:endParaRPr sz="2200">
              <a:solidFill>
                <a:schemeClr val="lt1"/>
              </a:solidFill>
            </a:endParaRPr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186858" y="47498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/>
          <p:nvPr/>
        </p:nvSpPr>
        <p:spPr>
          <a:xfrm>
            <a:off x="968625" y="174700"/>
            <a:ext cx="39342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lt1"/>
                </a:solidFill>
              </a:rPr>
              <a:t>Image processing</a:t>
            </a:r>
            <a:endParaRPr b="1" sz="2800">
              <a:solidFill>
                <a:schemeClr val="lt1"/>
              </a:solidFill>
            </a:endParaRPr>
          </a:p>
        </p:txBody>
      </p:sp>
      <p:pic>
        <p:nvPicPr>
          <p:cNvPr id="219" name="Google Shape;219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811" y="104707"/>
            <a:ext cx="640081" cy="64008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3"/>
          <p:cNvSpPr txBox="1"/>
          <p:nvPr/>
        </p:nvSpPr>
        <p:spPr>
          <a:xfrm>
            <a:off x="2479900" y="4380575"/>
            <a:ext cx="166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SOHO LASCO C3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21" name="Google Shape;221;p23"/>
          <p:cNvSpPr txBox="1"/>
          <p:nvPr>
            <p:ph idx="12" type="sldNum"/>
          </p:nvPr>
        </p:nvSpPr>
        <p:spPr>
          <a:xfrm>
            <a:off x="8186858" y="4749892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lt1"/>
                </a:solidFill>
              </a:rPr>
              <a:t>10</a:t>
            </a:r>
            <a:endParaRPr b="1" sz="2000">
              <a:solidFill>
                <a:schemeClr val="lt1"/>
              </a:solidFill>
            </a:endParaRPr>
          </a:p>
        </p:txBody>
      </p:sp>
      <p:pic>
        <p:nvPicPr>
          <p:cNvPr id="222" name="Google Shape;22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3951" y="150401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7641" y="132850"/>
            <a:ext cx="889585" cy="58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"/>
          <p:cNvSpPr txBox="1"/>
          <p:nvPr/>
        </p:nvSpPr>
        <p:spPr>
          <a:xfrm>
            <a:off x="206800" y="2005775"/>
            <a:ext cx="4494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AutoNum type="arabicPeriod"/>
            </a:pPr>
            <a:r>
              <a:rPr lang="ru" sz="2100" u="sng">
                <a:solidFill>
                  <a:schemeClr val="dk1"/>
                </a:solidFill>
              </a:rPr>
              <a:t>Binarization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225" name="Google Shape;225;p23"/>
          <p:cNvSpPr txBox="1"/>
          <p:nvPr/>
        </p:nvSpPr>
        <p:spPr>
          <a:xfrm>
            <a:off x="206800" y="2898975"/>
            <a:ext cx="4667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</a:rPr>
              <a:t>2.	</a:t>
            </a:r>
            <a:r>
              <a:rPr lang="ru" sz="2100" u="sng">
                <a:solidFill>
                  <a:schemeClr val="dk1"/>
                </a:solidFill>
              </a:rPr>
              <a:t>Outline detection</a:t>
            </a:r>
            <a:endParaRPr sz="2100" u="sng">
              <a:solidFill>
                <a:schemeClr val="dk1"/>
              </a:solidFill>
            </a:endParaRPr>
          </a:p>
        </p:txBody>
      </p:sp>
      <p:sp>
        <p:nvSpPr>
          <p:cNvPr id="226" name="Google Shape;226;p23"/>
          <p:cNvSpPr txBox="1"/>
          <p:nvPr/>
        </p:nvSpPr>
        <p:spPr>
          <a:xfrm>
            <a:off x="206800" y="3809650"/>
            <a:ext cx="4494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</a:rPr>
              <a:t>3.	</a:t>
            </a:r>
            <a:r>
              <a:rPr lang="ru" sz="2100" u="sng">
                <a:solidFill>
                  <a:schemeClr val="dk1"/>
                </a:solidFill>
              </a:rPr>
              <a:t>Classification</a:t>
            </a:r>
            <a:r>
              <a:rPr lang="ru" sz="2100">
                <a:solidFill>
                  <a:schemeClr val="dk1"/>
                </a:solidFill>
              </a:rPr>
              <a:t> of the tracks</a:t>
            </a:r>
            <a:endParaRPr sz="2100">
              <a:solidFill>
                <a:schemeClr val="dk1"/>
              </a:solidFill>
            </a:endParaRPr>
          </a:p>
        </p:txBody>
      </p:sp>
      <p:pic>
        <p:nvPicPr>
          <p:cNvPr id="227" name="Google Shape;227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38825" y="984731"/>
            <a:ext cx="3823050" cy="537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238825" y="2015656"/>
            <a:ext cx="3823050" cy="537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183250" y="2859640"/>
            <a:ext cx="3934201" cy="658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183200" y="3804775"/>
            <a:ext cx="3934301" cy="65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1" name="Google Shape;231;p23"/>
          <p:cNvCxnSpPr>
            <a:stCxn id="227" idx="2"/>
            <a:endCxn id="228" idx="0"/>
          </p:cNvCxnSpPr>
          <p:nvPr/>
        </p:nvCxnSpPr>
        <p:spPr>
          <a:xfrm>
            <a:off x="7150350" y="1522650"/>
            <a:ext cx="0" cy="492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2" name="Google Shape;232;p23"/>
          <p:cNvCxnSpPr>
            <a:stCxn id="228" idx="2"/>
            <a:endCxn id="229" idx="0"/>
          </p:cNvCxnSpPr>
          <p:nvPr/>
        </p:nvCxnSpPr>
        <p:spPr>
          <a:xfrm>
            <a:off x="7150350" y="2553575"/>
            <a:ext cx="0" cy="306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" name="Google Shape;233;p23"/>
          <p:cNvCxnSpPr>
            <a:stCxn id="229" idx="2"/>
            <a:endCxn id="230" idx="0"/>
          </p:cNvCxnSpPr>
          <p:nvPr/>
        </p:nvCxnSpPr>
        <p:spPr>
          <a:xfrm>
            <a:off x="7150351" y="3518350"/>
            <a:ext cx="0" cy="286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4" name="Google Shape;234;p23"/>
          <p:cNvSpPr txBox="1"/>
          <p:nvPr/>
        </p:nvSpPr>
        <p:spPr>
          <a:xfrm>
            <a:off x="206800" y="1121325"/>
            <a:ext cx="47511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</a:rPr>
              <a:t>0.	</a:t>
            </a:r>
            <a:r>
              <a:rPr lang="ru" sz="2100" u="sng">
                <a:solidFill>
                  <a:schemeClr val="dk1"/>
                </a:solidFill>
              </a:rPr>
              <a:t>Loading</a:t>
            </a:r>
            <a:r>
              <a:rPr lang="ru" sz="2100">
                <a:solidFill>
                  <a:schemeClr val="dk1"/>
                </a:solidFill>
              </a:rPr>
              <a:t> the image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4"/>
          <p:cNvSpPr txBox="1"/>
          <p:nvPr/>
        </p:nvSpPr>
        <p:spPr>
          <a:xfrm>
            <a:off x="968625" y="174700"/>
            <a:ext cx="39342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lt1"/>
                </a:solidFill>
              </a:rPr>
              <a:t>Binarization</a:t>
            </a:r>
            <a:endParaRPr b="1" sz="2800">
              <a:solidFill>
                <a:schemeClr val="lt1"/>
              </a:solidFill>
            </a:endParaRPr>
          </a:p>
        </p:txBody>
      </p:sp>
      <p:pic>
        <p:nvPicPr>
          <p:cNvPr id="240" name="Google Shape;24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811" y="104707"/>
            <a:ext cx="640081" cy="640081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4"/>
          <p:cNvSpPr txBox="1"/>
          <p:nvPr/>
        </p:nvSpPr>
        <p:spPr>
          <a:xfrm>
            <a:off x="2479900" y="4380575"/>
            <a:ext cx="166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SOHO LASCO C3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2" name="Google Shape;242;p24"/>
          <p:cNvSpPr txBox="1"/>
          <p:nvPr>
            <p:ph idx="12" type="sldNum"/>
          </p:nvPr>
        </p:nvSpPr>
        <p:spPr>
          <a:xfrm>
            <a:off x="8186858" y="4749892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lt1"/>
                </a:solidFill>
              </a:rPr>
              <a:t>11</a:t>
            </a:r>
            <a:endParaRPr b="1" sz="2000">
              <a:solidFill>
                <a:schemeClr val="lt1"/>
              </a:solidFill>
            </a:endParaRPr>
          </a:p>
        </p:txBody>
      </p:sp>
      <p:pic>
        <p:nvPicPr>
          <p:cNvPr id="243" name="Google Shape;24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3951" y="150401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7641" y="132850"/>
            <a:ext cx="889585" cy="58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4"/>
          <p:cNvSpPr txBox="1"/>
          <p:nvPr/>
        </p:nvSpPr>
        <p:spPr>
          <a:xfrm>
            <a:off x="2479900" y="1409500"/>
            <a:ext cx="193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SOHO LASCO C3</a:t>
            </a:r>
            <a:r>
              <a:rPr lang="ru"/>
              <a:t> </a:t>
            </a:r>
            <a:endParaRPr/>
          </a:p>
        </p:txBody>
      </p:sp>
      <p:pic>
        <p:nvPicPr>
          <p:cNvPr id="246" name="Google Shape;246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64450" y="989303"/>
            <a:ext cx="1240600" cy="124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73125" y="2229899"/>
            <a:ext cx="3622275" cy="243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4"/>
          <p:cNvSpPr txBox="1"/>
          <p:nvPr/>
        </p:nvSpPr>
        <p:spPr>
          <a:xfrm>
            <a:off x="4277275" y="989300"/>
            <a:ext cx="1937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20.07.2023 Moscow, Strontium 90</a:t>
            </a:r>
            <a:endParaRPr/>
          </a:p>
        </p:txBody>
      </p:sp>
      <p:pic>
        <p:nvPicPr>
          <p:cNvPr id="249" name="Google Shape;249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38550" y="2206100"/>
            <a:ext cx="3719499" cy="254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4"/>
          <p:cNvSpPr txBox="1"/>
          <p:nvPr/>
        </p:nvSpPr>
        <p:spPr>
          <a:xfrm>
            <a:off x="4277275" y="1539900"/>
            <a:ext cx="2140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704 tracks, 1298 particles </a:t>
            </a:r>
            <a:endParaRPr/>
          </a:p>
        </p:txBody>
      </p:sp>
      <p:pic>
        <p:nvPicPr>
          <p:cNvPr id="251" name="Google Shape;251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37227" y="989296"/>
            <a:ext cx="2205563" cy="124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"/>
          <p:cNvSpPr txBox="1"/>
          <p:nvPr/>
        </p:nvSpPr>
        <p:spPr>
          <a:xfrm>
            <a:off x="968625" y="174700"/>
            <a:ext cx="4379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lt1"/>
                </a:solidFill>
              </a:rPr>
              <a:t>Outline detection</a:t>
            </a:r>
            <a:endParaRPr b="1" sz="2800">
              <a:solidFill>
                <a:schemeClr val="lt1"/>
              </a:solidFill>
            </a:endParaRPr>
          </a:p>
        </p:txBody>
      </p:sp>
      <p:pic>
        <p:nvPicPr>
          <p:cNvPr id="257" name="Google Shape;25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811" y="104707"/>
            <a:ext cx="640081" cy="640081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5"/>
          <p:cNvSpPr txBox="1"/>
          <p:nvPr/>
        </p:nvSpPr>
        <p:spPr>
          <a:xfrm>
            <a:off x="2479900" y="4380575"/>
            <a:ext cx="166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SOHO LASCO C3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9" name="Google Shape;259;p25"/>
          <p:cNvSpPr txBox="1"/>
          <p:nvPr>
            <p:ph idx="12" type="sldNum"/>
          </p:nvPr>
        </p:nvSpPr>
        <p:spPr>
          <a:xfrm>
            <a:off x="8186858" y="4749892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lt1"/>
                </a:solidFill>
              </a:rPr>
              <a:t>12</a:t>
            </a:r>
            <a:endParaRPr b="1" sz="2000">
              <a:solidFill>
                <a:schemeClr val="lt1"/>
              </a:solidFill>
            </a:endParaRPr>
          </a:p>
        </p:txBody>
      </p:sp>
      <p:pic>
        <p:nvPicPr>
          <p:cNvPr id="260" name="Google Shape;26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85000" y="1058788"/>
            <a:ext cx="5016925" cy="344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5"/>
          <p:cNvSpPr txBox="1"/>
          <p:nvPr/>
        </p:nvSpPr>
        <p:spPr>
          <a:xfrm>
            <a:off x="0" y="850125"/>
            <a:ext cx="46848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200"/>
              <a:t>1. Recursion algorithm</a:t>
            </a:r>
            <a:r>
              <a:rPr b="1" lang="ru" sz="2200"/>
              <a:t>:</a:t>
            </a:r>
            <a:endParaRPr b="1" sz="2200"/>
          </a:p>
        </p:txBody>
      </p:sp>
      <p:sp>
        <p:nvSpPr>
          <p:cNvPr id="262" name="Google Shape;262;p25"/>
          <p:cNvSpPr txBox="1"/>
          <p:nvPr/>
        </p:nvSpPr>
        <p:spPr>
          <a:xfrm>
            <a:off x="0" y="1350225"/>
            <a:ext cx="4093800" cy="19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100"/>
              <a:t>1) Searching exposed pixels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100"/>
              <a:t>2) Neighbors analysis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2100"/>
              <a:t>3) Recursion</a:t>
            </a:r>
            <a:endParaRPr sz="2100"/>
          </a:p>
        </p:txBody>
      </p:sp>
      <p:pic>
        <p:nvPicPr>
          <p:cNvPr id="263" name="Google Shape;263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3951" y="150401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47641" y="132850"/>
            <a:ext cx="889585" cy="5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6"/>
          <p:cNvSpPr txBox="1"/>
          <p:nvPr/>
        </p:nvSpPr>
        <p:spPr>
          <a:xfrm>
            <a:off x="968625" y="174700"/>
            <a:ext cx="4379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lt1"/>
                </a:solidFill>
              </a:rPr>
              <a:t>Выделение контуров</a:t>
            </a:r>
            <a:endParaRPr b="1" sz="2800">
              <a:solidFill>
                <a:schemeClr val="lt1"/>
              </a:solidFill>
            </a:endParaRPr>
          </a:p>
        </p:txBody>
      </p:sp>
      <p:pic>
        <p:nvPicPr>
          <p:cNvPr id="270" name="Google Shape;270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811" y="104707"/>
            <a:ext cx="640081" cy="64008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6"/>
          <p:cNvSpPr txBox="1"/>
          <p:nvPr/>
        </p:nvSpPr>
        <p:spPr>
          <a:xfrm>
            <a:off x="2479900" y="4380575"/>
            <a:ext cx="166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SOHO LASCO C3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2" name="Google Shape;272;p26"/>
          <p:cNvSpPr txBox="1"/>
          <p:nvPr>
            <p:ph idx="12" type="sldNum"/>
          </p:nvPr>
        </p:nvSpPr>
        <p:spPr>
          <a:xfrm>
            <a:off x="8186858" y="4749892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lt1"/>
                </a:solidFill>
              </a:rPr>
              <a:t>13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273" name="Google Shape;273;p26"/>
          <p:cNvSpPr txBox="1"/>
          <p:nvPr/>
        </p:nvSpPr>
        <p:spPr>
          <a:xfrm>
            <a:off x="99150" y="850125"/>
            <a:ext cx="4145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200"/>
              <a:t>2. Improved algorithm</a:t>
            </a:r>
            <a:r>
              <a:rPr b="1" lang="ru" sz="2200"/>
              <a:t>:</a:t>
            </a:r>
            <a:endParaRPr b="1" sz="2200"/>
          </a:p>
        </p:txBody>
      </p:sp>
      <p:sp>
        <p:nvSpPr>
          <p:cNvPr id="274" name="Google Shape;274;p26"/>
          <p:cNvSpPr txBox="1"/>
          <p:nvPr/>
        </p:nvSpPr>
        <p:spPr>
          <a:xfrm>
            <a:off x="99150" y="1350150"/>
            <a:ext cx="8487900" cy="16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100">
                <a:solidFill>
                  <a:schemeClr val="dk1"/>
                </a:solidFill>
              </a:rPr>
              <a:t>1) Searching exposed pixels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100">
                <a:solidFill>
                  <a:schemeClr val="dk1"/>
                </a:solidFill>
              </a:rPr>
              <a:t>2) Using additional array of the neighbors of the exposed pixels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100">
                <a:solidFill>
                  <a:schemeClr val="dk1"/>
                </a:solidFill>
              </a:rPr>
              <a:t>3) Loops</a:t>
            </a:r>
            <a:endParaRPr sz="2100"/>
          </a:p>
        </p:txBody>
      </p:sp>
      <p:pic>
        <p:nvPicPr>
          <p:cNvPr id="275" name="Google Shape;27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3951" y="150401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7641" y="132850"/>
            <a:ext cx="889585" cy="5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26"/>
          <p:cNvPicPr preferRelativeResize="0"/>
          <p:nvPr/>
        </p:nvPicPr>
        <p:blipFill rotWithShape="1">
          <a:blip r:embed="rId7">
            <a:alphaModFix/>
          </a:blip>
          <a:srcRect b="40651" l="11755" r="9454" t="39518"/>
          <a:stretch/>
        </p:blipFill>
        <p:spPr>
          <a:xfrm>
            <a:off x="61313" y="3001275"/>
            <a:ext cx="9021374" cy="141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7"/>
          <p:cNvSpPr txBox="1"/>
          <p:nvPr/>
        </p:nvSpPr>
        <p:spPr>
          <a:xfrm>
            <a:off x="968625" y="174700"/>
            <a:ext cx="43791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lt1"/>
                </a:solidFill>
              </a:rPr>
              <a:t>Classification</a:t>
            </a:r>
            <a:endParaRPr b="1" sz="2800">
              <a:solidFill>
                <a:schemeClr val="lt1"/>
              </a:solidFill>
            </a:endParaRPr>
          </a:p>
        </p:txBody>
      </p:sp>
      <p:pic>
        <p:nvPicPr>
          <p:cNvPr id="283" name="Google Shape;28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811" y="104707"/>
            <a:ext cx="640081" cy="640081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7"/>
          <p:cNvSpPr txBox="1"/>
          <p:nvPr/>
        </p:nvSpPr>
        <p:spPr>
          <a:xfrm>
            <a:off x="2479900" y="4380575"/>
            <a:ext cx="166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SOHO LASCO C3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5" name="Google Shape;285;p27"/>
          <p:cNvSpPr txBox="1"/>
          <p:nvPr>
            <p:ph idx="12" type="sldNum"/>
          </p:nvPr>
        </p:nvSpPr>
        <p:spPr>
          <a:xfrm>
            <a:off x="8186858" y="4749892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lt1"/>
                </a:solidFill>
              </a:rPr>
              <a:t>14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99150" y="850125"/>
            <a:ext cx="85755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200"/>
              <a:t>Principal Component Analysis</a:t>
            </a:r>
            <a:r>
              <a:rPr b="1" lang="ru" sz="2200"/>
              <a:t> (PCA):</a:t>
            </a:r>
            <a:endParaRPr b="1" sz="2200"/>
          </a:p>
        </p:txBody>
      </p:sp>
      <p:pic>
        <p:nvPicPr>
          <p:cNvPr id="287" name="Google Shape;28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3951" y="150401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7641" y="132850"/>
            <a:ext cx="889585" cy="5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9147" y="1316362"/>
            <a:ext cx="2701900" cy="188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21050" y="1288249"/>
            <a:ext cx="2701900" cy="1938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37225" y="1293494"/>
            <a:ext cx="2701900" cy="19278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20625" y="3393175"/>
            <a:ext cx="7302747" cy="122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8"/>
          <p:cNvSpPr txBox="1"/>
          <p:nvPr/>
        </p:nvSpPr>
        <p:spPr>
          <a:xfrm>
            <a:off x="968625" y="174700"/>
            <a:ext cx="39342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lt1"/>
                </a:solidFill>
              </a:rPr>
              <a:t>Mountains</a:t>
            </a:r>
            <a:endParaRPr b="1" sz="2800">
              <a:solidFill>
                <a:schemeClr val="lt1"/>
              </a:solidFill>
            </a:endParaRPr>
          </a:p>
        </p:txBody>
      </p:sp>
      <p:pic>
        <p:nvPicPr>
          <p:cNvPr id="298" name="Google Shape;29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811" y="104707"/>
            <a:ext cx="640081" cy="640081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8"/>
          <p:cNvSpPr txBox="1"/>
          <p:nvPr>
            <p:ph idx="12" type="sldNum"/>
          </p:nvPr>
        </p:nvSpPr>
        <p:spPr>
          <a:xfrm>
            <a:off x="8186858" y="4749892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lt1"/>
                </a:solidFill>
              </a:rPr>
              <a:t>15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300" name="Google Shape;300;p28"/>
          <p:cNvSpPr txBox="1"/>
          <p:nvPr/>
        </p:nvSpPr>
        <p:spPr>
          <a:xfrm>
            <a:off x="480275" y="3709200"/>
            <a:ext cx="26454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8"/>
          <p:cNvSpPr txBox="1"/>
          <p:nvPr/>
        </p:nvSpPr>
        <p:spPr>
          <a:xfrm>
            <a:off x="480275" y="4162200"/>
            <a:ext cx="2788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Data from</a:t>
            </a:r>
            <a:r>
              <a:rPr lang="ru"/>
              <a:t> Rpi 4 Rpi v2 NoIR</a:t>
            </a:r>
            <a:endParaRPr/>
          </a:p>
        </p:txBody>
      </p:sp>
      <p:sp>
        <p:nvSpPr>
          <p:cNvPr id="302" name="Google Shape;302;p28"/>
          <p:cNvSpPr txBox="1"/>
          <p:nvPr/>
        </p:nvSpPr>
        <p:spPr>
          <a:xfrm>
            <a:off x="4213165" y="1002950"/>
            <a:ext cx="322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number of exposed pixels</a:t>
            </a:r>
            <a:endParaRPr/>
          </a:p>
        </p:txBody>
      </p:sp>
      <p:sp>
        <p:nvSpPr>
          <p:cNvPr id="303" name="Google Shape;303;p28"/>
          <p:cNvSpPr txBox="1"/>
          <p:nvPr/>
        </p:nvSpPr>
        <p:spPr>
          <a:xfrm>
            <a:off x="4714088" y="4089675"/>
            <a:ext cx="215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 axis - time mm-dd hh</a:t>
            </a:r>
            <a:endParaRPr/>
          </a:p>
        </p:txBody>
      </p:sp>
      <p:pic>
        <p:nvPicPr>
          <p:cNvPr id="304" name="Google Shape;30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3951" y="150401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7641" y="132850"/>
            <a:ext cx="889585" cy="5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28"/>
          <p:cNvPicPr preferRelativeResize="0"/>
          <p:nvPr/>
        </p:nvPicPr>
        <p:blipFill rotWithShape="1">
          <a:blip r:embed="rId7">
            <a:alphaModFix/>
          </a:blip>
          <a:srcRect b="9051" l="5325" r="8229" t="9475"/>
          <a:stretch/>
        </p:blipFill>
        <p:spPr>
          <a:xfrm>
            <a:off x="0" y="1438975"/>
            <a:ext cx="3802000" cy="26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8"/>
          <p:cNvPicPr preferRelativeResize="0"/>
          <p:nvPr/>
        </p:nvPicPr>
        <p:blipFill rotWithShape="1">
          <a:blip r:embed="rId8">
            <a:alphaModFix/>
          </a:blip>
          <a:srcRect b="0" l="4825" r="0" t="9247"/>
          <a:stretch/>
        </p:blipFill>
        <p:spPr>
          <a:xfrm>
            <a:off x="4011800" y="1459775"/>
            <a:ext cx="3628035" cy="262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24303" y="1822575"/>
            <a:ext cx="1661100" cy="1661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9" name="Google Shape;309;p28"/>
          <p:cNvCxnSpPr/>
          <p:nvPr/>
        </p:nvCxnSpPr>
        <p:spPr>
          <a:xfrm rot="10800000">
            <a:off x="2447575" y="2877625"/>
            <a:ext cx="1322700" cy="11283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0" name="Google Shape;310;p28"/>
          <p:cNvCxnSpPr/>
          <p:nvPr/>
        </p:nvCxnSpPr>
        <p:spPr>
          <a:xfrm flipH="1" rot="10800000">
            <a:off x="4346825" y="2145075"/>
            <a:ext cx="2202300" cy="17964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1" name="Google Shape;311;p28"/>
          <p:cNvSpPr txBox="1"/>
          <p:nvPr/>
        </p:nvSpPr>
        <p:spPr>
          <a:xfrm>
            <a:off x="3625900" y="3963125"/>
            <a:ext cx="64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16:30</a:t>
            </a:r>
            <a:endParaRPr/>
          </a:p>
        </p:txBody>
      </p:sp>
      <p:sp>
        <p:nvSpPr>
          <p:cNvPr id="312" name="Google Shape;312;p28"/>
          <p:cNvSpPr txBox="1"/>
          <p:nvPr/>
        </p:nvSpPr>
        <p:spPr>
          <a:xfrm>
            <a:off x="770613" y="1002938"/>
            <a:ext cx="264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number of groups of the pixels</a:t>
            </a:r>
            <a:endParaRPr/>
          </a:p>
        </p:txBody>
      </p:sp>
      <p:cxnSp>
        <p:nvCxnSpPr>
          <p:cNvPr id="313" name="Google Shape;313;p28"/>
          <p:cNvCxnSpPr/>
          <p:nvPr/>
        </p:nvCxnSpPr>
        <p:spPr>
          <a:xfrm>
            <a:off x="2935725" y="1790425"/>
            <a:ext cx="0" cy="19845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28"/>
          <p:cNvCxnSpPr/>
          <p:nvPr/>
        </p:nvCxnSpPr>
        <p:spPr>
          <a:xfrm>
            <a:off x="3043000" y="1757275"/>
            <a:ext cx="0" cy="20508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5" name="Google Shape;315;p28"/>
          <p:cNvCxnSpPr/>
          <p:nvPr/>
        </p:nvCxnSpPr>
        <p:spPr>
          <a:xfrm>
            <a:off x="3160375" y="1757275"/>
            <a:ext cx="0" cy="20508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6" name="Google Shape;316;p28"/>
          <p:cNvCxnSpPr/>
          <p:nvPr/>
        </p:nvCxnSpPr>
        <p:spPr>
          <a:xfrm>
            <a:off x="2414488" y="1790425"/>
            <a:ext cx="0" cy="19845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7" name="Google Shape;317;p28"/>
          <p:cNvSpPr txBox="1"/>
          <p:nvPr/>
        </p:nvSpPr>
        <p:spPr>
          <a:xfrm>
            <a:off x="1721175" y="1403150"/>
            <a:ext cx="74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2320м</a:t>
            </a:r>
            <a:endParaRPr/>
          </a:p>
        </p:txBody>
      </p:sp>
      <p:sp>
        <p:nvSpPr>
          <p:cNvPr id="318" name="Google Shape;318;p28"/>
          <p:cNvSpPr txBox="1"/>
          <p:nvPr/>
        </p:nvSpPr>
        <p:spPr>
          <a:xfrm>
            <a:off x="2379263" y="1256950"/>
            <a:ext cx="88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1350м</a:t>
            </a:r>
            <a:endParaRPr/>
          </a:p>
        </p:txBody>
      </p:sp>
      <p:sp>
        <p:nvSpPr>
          <p:cNvPr id="319" name="Google Shape;319;p28"/>
          <p:cNvSpPr txBox="1"/>
          <p:nvPr/>
        </p:nvSpPr>
        <p:spPr>
          <a:xfrm>
            <a:off x="3043000" y="1256950"/>
            <a:ext cx="74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1160м</a:t>
            </a:r>
            <a:endParaRPr/>
          </a:p>
        </p:txBody>
      </p:sp>
      <p:cxnSp>
        <p:nvCxnSpPr>
          <p:cNvPr id="320" name="Google Shape;320;p28"/>
          <p:cNvCxnSpPr/>
          <p:nvPr/>
        </p:nvCxnSpPr>
        <p:spPr>
          <a:xfrm rot="10800000">
            <a:off x="2398125" y="1819250"/>
            <a:ext cx="529200" cy="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1" name="Google Shape;321;p28"/>
          <p:cNvCxnSpPr/>
          <p:nvPr/>
        </p:nvCxnSpPr>
        <p:spPr>
          <a:xfrm>
            <a:off x="1819250" y="1731300"/>
            <a:ext cx="545700" cy="879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2" name="Google Shape;322;p28"/>
          <p:cNvCxnSpPr/>
          <p:nvPr/>
        </p:nvCxnSpPr>
        <p:spPr>
          <a:xfrm>
            <a:off x="2811400" y="1586013"/>
            <a:ext cx="165600" cy="2001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3" name="Google Shape;323;p28"/>
          <p:cNvCxnSpPr/>
          <p:nvPr/>
        </p:nvCxnSpPr>
        <p:spPr>
          <a:xfrm flipH="1">
            <a:off x="3109150" y="1586650"/>
            <a:ext cx="228600" cy="2160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9"/>
          <p:cNvSpPr txBox="1"/>
          <p:nvPr/>
        </p:nvSpPr>
        <p:spPr>
          <a:xfrm>
            <a:off x="968625" y="174700"/>
            <a:ext cx="39342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lt1"/>
                </a:solidFill>
              </a:rPr>
              <a:t>МАДИЗ</a:t>
            </a:r>
            <a:endParaRPr b="1" sz="2800">
              <a:solidFill>
                <a:schemeClr val="lt1"/>
              </a:solidFill>
            </a:endParaRPr>
          </a:p>
        </p:txBody>
      </p:sp>
      <p:pic>
        <p:nvPicPr>
          <p:cNvPr id="329" name="Google Shape;329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811" y="104707"/>
            <a:ext cx="640081" cy="640081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29"/>
          <p:cNvSpPr txBox="1"/>
          <p:nvPr/>
        </p:nvSpPr>
        <p:spPr>
          <a:xfrm>
            <a:off x="263075" y="2935363"/>
            <a:ext cx="7775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29"/>
          <p:cNvSpPr txBox="1"/>
          <p:nvPr>
            <p:ph idx="12" type="sldNum"/>
          </p:nvPr>
        </p:nvSpPr>
        <p:spPr>
          <a:xfrm>
            <a:off x="8186858" y="4749892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lt1"/>
                </a:solidFill>
              </a:rPr>
              <a:t>16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332" name="Google Shape;332;p29"/>
          <p:cNvSpPr txBox="1"/>
          <p:nvPr/>
        </p:nvSpPr>
        <p:spPr>
          <a:xfrm>
            <a:off x="894600" y="4193050"/>
            <a:ext cx="3620400" cy="2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3D model</a:t>
            </a:r>
            <a:endParaRPr sz="2000"/>
          </a:p>
        </p:txBody>
      </p:sp>
      <p:sp>
        <p:nvSpPr>
          <p:cNvPr id="333" name="Google Shape;333;p29"/>
          <p:cNvSpPr txBox="1"/>
          <p:nvPr/>
        </p:nvSpPr>
        <p:spPr>
          <a:xfrm>
            <a:off x="3189850" y="4126725"/>
            <a:ext cx="313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800">
                <a:solidFill>
                  <a:schemeClr val="dk1"/>
                </a:solidFill>
              </a:rPr>
              <a:t>Rpi 4 </a:t>
            </a:r>
            <a:r>
              <a:rPr lang="ru" sz="1800">
                <a:solidFill>
                  <a:schemeClr val="dk1"/>
                </a:solidFill>
              </a:rPr>
              <a:t>compute module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</a:rPr>
              <a:t>2 cameras </a:t>
            </a:r>
            <a:r>
              <a:rPr b="1" lang="ru" sz="1800">
                <a:solidFill>
                  <a:schemeClr val="dk1"/>
                </a:solidFill>
              </a:rPr>
              <a:t>Rpi</a:t>
            </a:r>
            <a:endParaRPr sz="2000"/>
          </a:p>
        </p:txBody>
      </p:sp>
      <p:sp>
        <p:nvSpPr>
          <p:cNvPr id="334" name="Google Shape;334;p29"/>
          <p:cNvSpPr txBox="1"/>
          <p:nvPr/>
        </p:nvSpPr>
        <p:spPr>
          <a:xfrm>
            <a:off x="6453350" y="967050"/>
            <a:ext cx="2455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dk1"/>
                </a:solidFill>
              </a:rPr>
              <a:t>MADIZ</a:t>
            </a:r>
            <a:endParaRPr b="1"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Matrix Detector of Radiation</a:t>
            </a:r>
            <a:endParaRPr b="1" sz="1800">
              <a:solidFill>
                <a:schemeClr val="dk1"/>
              </a:solidFill>
            </a:endParaRPr>
          </a:p>
        </p:txBody>
      </p:sp>
      <p:pic>
        <p:nvPicPr>
          <p:cNvPr id="335" name="Google Shape;335;p29"/>
          <p:cNvPicPr preferRelativeResize="0"/>
          <p:nvPr/>
        </p:nvPicPr>
        <p:blipFill rotWithShape="1">
          <a:blip r:embed="rId5">
            <a:alphaModFix/>
          </a:blip>
          <a:srcRect b="9771" l="11733" r="18130" t="-3730"/>
          <a:stretch/>
        </p:blipFill>
        <p:spPr>
          <a:xfrm>
            <a:off x="2920400" y="846525"/>
            <a:ext cx="3261149" cy="328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9"/>
          <p:cNvPicPr preferRelativeResize="0"/>
          <p:nvPr/>
        </p:nvPicPr>
        <p:blipFill rotWithShape="1">
          <a:blip r:embed="rId6">
            <a:alphaModFix/>
          </a:blip>
          <a:srcRect b="0" l="7607" r="12308" t="0"/>
          <a:stretch/>
        </p:blipFill>
        <p:spPr>
          <a:xfrm>
            <a:off x="43150" y="967050"/>
            <a:ext cx="3261149" cy="316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29"/>
          <p:cNvSpPr txBox="1"/>
          <p:nvPr/>
        </p:nvSpPr>
        <p:spPr>
          <a:xfrm>
            <a:off x="6323950" y="1982850"/>
            <a:ext cx="2820000" cy="25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/>
              <a:t>- Weight</a:t>
            </a:r>
            <a:r>
              <a:rPr lang="ru" sz="1600"/>
              <a:t> 340г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/>
              <a:t>- Dimensions 91x98x65 mms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/>
              <a:t>- Energy consumption less than 2 Watts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/>
              <a:t>- Voltage 5V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/>
              <a:t>- Field of View up to 180 deg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600"/>
              <a:t>- Sensitivity from 25 MeV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338" name="Google Shape;338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23951" y="150401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47641" y="132850"/>
            <a:ext cx="889585" cy="5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0"/>
          <p:cNvSpPr txBox="1"/>
          <p:nvPr/>
        </p:nvSpPr>
        <p:spPr>
          <a:xfrm>
            <a:off x="968625" y="174700"/>
            <a:ext cx="39342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lt1"/>
                </a:solidFill>
              </a:rPr>
              <a:t>Photo from space</a:t>
            </a:r>
            <a:endParaRPr b="1" sz="2800">
              <a:solidFill>
                <a:schemeClr val="lt1"/>
              </a:solidFill>
            </a:endParaRPr>
          </a:p>
        </p:txBody>
      </p:sp>
      <p:pic>
        <p:nvPicPr>
          <p:cNvPr id="345" name="Google Shape;34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811" y="104707"/>
            <a:ext cx="640081" cy="640081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0"/>
          <p:cNvSpPr txBox="1"/>
          <p:nvPr/>
        </p:nvSpPr>
        <p:spPr>
          <a:xfrm>
            <a:off x="2479900" y="4380575"/>
            <a:ext cx="166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SOHO LASCO C3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47" name="Google Shape;347;p30"/>
          <p:cNvSpPr txBox="1"/>
          <p:nvPr>
            <p:ph idx="12" type="sldNum"/>
          </p:nvPr>
        </p:nvSpPr>
        <p:spPr>
          <a:xfrm>
            <a:off x="8186858" y="4749892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lt1"/>
                </a:solidFill>
              </a:rPr>
              <a:t>17</a:t>
            </a:r>
            <a:endParaRPr b="1" sz="2000">
              <a:solidFill>
                <a:schemeClr val="lt1"/>
              </a:solidFill>
            </a:endParaRPr>
          </a:p>
        </p:txBody>
      </p:sp>
      <p:pic>
        <p:nvPicPr>
          <p:cNvPr id="348" name="Google Shape;34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377" y="935531"/>
            <a:ext cx="4963251" cy="3727293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0"/>
          <p:cNvSpPr txBox="1"/>
          <p:nvPr/>
        </p:nvSpPr>
        <p:spPr>
          <a:xfrm>
            <a:off x="5054625" y="935525"/>
            <a:ext cx="2943300" cy="13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13.07.2023 00:10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MONITOR-1 Rpi camera v2 NoIR (enhanced)</a:t>
            </a:r>
            <a:r>
              <a:rPr lang="ru" sz="1600">
                <a:solidFill>
                  <a:schemeClr val="dk1"/>
                </a:solidFill>
              </a:rPr>
              <a:t>: </a:t>
            </a:r>
            <a:r>
              <a:rPr lang="ru">
                <a:solidFill>
                  <a:schemeClr val="dk1"/>
                </a:solidFill>
              </a:rPr>
              <a:t>0 tracks, 7 particles</a:t>
            </a:r>
            <a:endParaRPr/>
          </a:p>
        </p:txBody>
      </p:sp>
      <p:pic>
        <p:nvPicPr>
          <p:cNvPr id="350" name="Google Shape;350;p30"/>
          <p:cNvPicPr preferRelativeResize="0"/>
          <p:nvPr/>
        </p:nvPicPr>
        <p:blipFill rotWithShape="1">
          <a:blip r:embed="rId6">
            <a:alphaModFix/>
          </a:blip>
          <a:srcRect b="50521" l="37502" r="25938" t="0"/>
          <a:stretch/>
        </p:blipFill>
        <p:spPr>
          <a:xfrm>
            <a:off x="5054613" y="1693040"/>
            <a:ext cx="3860774" cy="2939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23951" y="150401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47641" y="132850"/>
            <a:ext cx="889585" cy="5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1"/>
          <p:cNvSpPr txBox="1"/>
          <p:nvPr/>
        </p:nvSpPr>
        <p:spPr>
          <a:xfrm>
            <a:off x="968625" y="174700"/>
            <a:ext cx="39342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lt1"/>
                </a:solidFill>
              </a:rPr>
              <a:t>Photo from space</a:t>
            </a:r>
            <a:endParaRPr b="1" sz="2800">
              <a:solidFill>
                <a:schemeClr val="lt1"/>
              </a:solidFill>
            </a:endParaRPr>
          </a:p>
        </p:txBody>
      </p:sp>
      <p:pic>
        <p:nvPicPr>
          <p:cNvPr id="358" name="Google Shape;358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811" y="104707"/>
            <a:ext cx="640081" cy="640081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1"/>
          <p:cNvSpPr txBox="1"/>
          <p:nvPr/>
        </p:nvSpPr>
        <p:spPr>
          <a:xfrm>
            <a:off x="2479900" y="4380575"/>
            <a:ext cx="166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SOHO LASCO C3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60" name="Google Shape;360;p31"/>
          <p:cNvSpPr txBox="1"/>
          <p:nvPr>
            <p:ph idx="12" type="sldNum"/>
          </p:nvPr>
        </p:nvSpPr>
        <p:spPr>
          <a:xfrm>
            <a:off x="8186858" y="4749892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lt1"/>
                </a:solidFill>
              </a:rPr>
              <a:t>18</a:t>
            </a:r>
            <a:endParaRPr b="1" sz="2000">
              <a:solidFill>
                <a:schemeClr val="lt1"/>
              </a:solidFill>
            </a:endParaRPr>
          </a:p>
        </p:txBody>
      </p:sp>
      <p:pic>
        <p:nvPicPr>
          <p:cNvPr id="361" name="Google Shape;36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575" y="1425900"/>
            <a:ext cx="4310252" cy="323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3951" y="150401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47641" y="132850"/>
            <a:ext cx="889585" cy="583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31"/>
          <p:cNvSpPr txBox="1"/>
          <p:nvPr/>
        </p:nvSpPr>
        <p:spPr>
          <a:xfrm>
            <a:off x="1784650" y="980425"/>
            <a:ext cx="107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Enhanced</a:t>
            </a:r>
            <a:endParaRPr/>
          </a:p>
        </p:txBody>
      </p:sp>
      <p:sp>
        <p:nvSpPr>
          <p:cNvPr id="365" name="Google Shape;365;p31"/>
          <p:cNvSpPr txBox="1"/>
          <p:nvPr/>
        </p:nvSpPr>
        <p:spPr>
          <a:xfrm>
            <a:off x="5959025" y="983725"/>
            <a:ext cx="1919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Processing result</a:t>
            </a:r>
            <a:endParaRPr/>
          </a:p>
        </p:txBody>
      </p:sp>
      <p:pic>
        <p:nvPicPr>
          <p:cNvPr id="366" name="Google Shape;366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82488" y="1445150"/>
            <a:ext cx="4287336" cy="323692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1"/>
          <p:cNvSpPr/>
          <p:nvPr/>
        </p:nvSpPr>
        <p:spPr>
          <a:xfrm>
            <a:off x="4902825" y="3027975"/>
            <a:ext cx="276900" cy="2802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31"/>
          <p:cNvSpPr/>
          <p:nvPr/>
        </p:nvSpPr>
        <p:spPr>
          <a:xfrm>
            <a:off x="7138625" y="2131275"/>
            <a:ext cx="276900" cy="2802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31"/>
          <p:cNvSpPr/>
          <p:nvPr/>
        </p:nvSpPr>
        <p:spPr>
          <a:xfrm>
            <a:off x="8019575" y="1851075"/>
            <a:ext cx="276900" cy="2802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31"/>
          <p:cNvSpPr/>
          <p:nvPr/>
        </p:nvSpPr>
        <p:spPr>
          <a:xfrm>
            <a:off x="5257800" y="3849450"/>
            <a:ext cx="276900" cy="2802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31"/>
          <p:cNvSpPr/>
          <p:nvPr/>
        </p:nvSpPr>
        <p:spPr>
          <a:xfrm>
            <a:off x="8019575" y="3300488"/>
            <a:ext cx="276900" cy="280200"/>
          </a:xfrm>
          <a:prstGeom prst="ellipse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2"/>
          <p:cNvSpPr txBox="1"/>
          <p:nvPr/>
        </p:nvSpPr>
        <p:spPr>
          <a:xfrm>
            <a:off x="968625" y="174700"/>
            <a:ext cx="39342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lt1"/>
                </a:solidFill>
              </a:rPr>
              <a:t>Image processing</a:t>
            </a:r>
            <a:endParaRPr b="1" sz="2800">
              <a:solidFill>
                <a:schemeClr val="lt1"/>
              </a:solidFill>
            </a:endParaRPr>
          </a:p>
        </p:txBody>
      </p:sp>
      <p:pic>
        <p:nvPicPr>
          <p:cNvPr id="377" name="Google Shape;377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811" y="104707"/>
            <a:ext cx="640081" cy="640081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2"/>
          <p:cNvSpPr txBox="1"/>
          <p:nvPr/>
        </p:nvSpPr>
        <p:spPr>
          <a:xfrm>
            <a:off x="2479900" y="4380575"/>
            <a:ext cx="166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SOHO LASCO C3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79" name="Google Shape;379;p32"/>
          <p:cNvSpPr txBox="1"/>
          <p:nvPr>
            <p:ph idx="12" type="sldNum"/>
          </p:nvPr>
        </p:nvSpPr>
        <p:spPr>
          <a:xfrm>
            <a:off x="8186858" y="4749892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lt1"/>
                </a:solidFill>
              </a:rPr>
              <a:t>19</a:t>
            </a:r>
            <a:endParaRPr b="1" sz="2000">
              <a:solidFill>
                <a:schemeClr val="lt1"/>
              </a:solidFill>
            </a:endParaRPr>
          </a:p>
        </p:txBody>
      </p:sp>
      <p:pic>
        <p:nvPicPr>
          <p:cNvPr id="380" name="Google Shape;38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3951" y="150401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7641" y="132850"/>
            <a:ext cx="889585" cy="5838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2" name="Google Shape;382;p32"/>
          <p:cNvGraphicFramePr/>
          <p:nvPr/>
        </p:nvGraphicFramePr>
        <p:xfrm>
          <a:off x="321150" y="137585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{0CCA1468-400D-4DB5-B119-5125372B8422}</a:tableStyleId>
              </a:tblPr>
              <a:tblGrid>
                <a:gridCol w="1225700"/>
                <a:gridCol w="1075200"/>
                <a:gridCol w="1075200"/>
                <a:gridCol w="1075200"/>
                <a:gridCol w="1075200"/>
                <a:gridCol w="1075200"/>
                <a:gridCol w="1075200"/>
                <a:gridCol w="1075200"/>
              </a:tblGrid>
              <a:tr h="505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19050" marB="19050" marR="28575" marL="28575" anchor="b"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19050" marB="19050" marR="28575" marL="28575" anchor="b"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Track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Lines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Points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4211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Names groups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Angle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mean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stddev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mean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stddev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mean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stddev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1175">
                <a:tc row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Sr 90</a:t>
                      </a:r>
                      <a:endParaRPr b="1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0 deg</a:t>
                      </a:r>
                      <a:endParaRPr b="1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2198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55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819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17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1378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45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11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30 deg</a:t>
                      </a:r>
                      <a:endParaRPr b="1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1638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575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552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199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1086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377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11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45 deg</a:t>
                      </a:r>
                      <a:endParaRPr b="1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1483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39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501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32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982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9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5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Rapiscan 628 XR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0</a:t>
                      </a:r>
                      <a:endParaRPr b="1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172</a:t>
                      </a:r>
                      <a:endParaRPr b="1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49</a:t>
                      </a:r>
                      <a:endParaRPr b="1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127</a:t>
                      </a:r>
                      <a:endParaRPr b="1"/>
                    </a:p>
                  </a:txBody>
                  <a:tcPr marT="19050" marB="19050" marR="28575" marL="2857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54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Earth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-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7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0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7</a:t>
                      </a:r>
                      <a:endParaRPr b="1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83" name="Google Shape;383;p32"/>
          <p:cNvSpPr txBox="1"/>
          <p:nvPr/>
        </p:nvSpPr>
        <p:spPr>
          <a:xfrm>
            <a:off x="3501175" y="886500"/>
            <a:ext cx="2155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Statistics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/>
        </p:nvSpPr>
        <p:spPr>
          <a:xfrm>
            <a:off x="968625" y="174700"/>
            <a:ext cx="38457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lt1"/>
                </a:solidFill>
              </a:rPr>
              <a:t>Goals and objectives</a:t>
            </a:r>
            <a:endParaRPr b="1" sz="2800">
              <a:solidFill>
                <a:schemeClr val="lt1"/>
              </a:solidFill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263075" y="1292363"/>
            <a:ext cx="77757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– Development of the prototype of the radiation detector based on the matrix of the camera</a:t>
            </a:r>
            <a:endParaRPr sz="2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811" y="104707"/>
            <a:ext cx="640081" cy="64008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/>
        </p:nvSpPr>
        <p:spPr>
          <a:xfrm>
            <a:off x="471700" y="2310150"/>
            <a:ext cx="4748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72" name="Google Shape;72;p15"/>
          <p:cNvSpPr txBox="1"/>
          <p:nvPr/>
        </p:nvSpPr>
        <p:spPr>
          <a:xfrm>
            <a:off x="206800" y="846525"/>
            <a:ext cx="2579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/>
              <a:t>Goal</a:t>
            </a:r>
            <a:r>
              <a:rPr b="1" lang="ru" sz="2400"/>
              <a:t>:</a:t>
            </a:r>
            <a:endParaRPr b="1" sz="2400"/>
          </a:p>
        </p:txBody>
      </p:sp>
      <p:sp>
        <p:nvSpPr>
          <p:cNvPr id="73" name="Google Shape;73;p15"/>
          <p:cNvSpPr txBox="1"/>
          <p:nvPr/>
        </p:nvSpPr>
        <p:spPr>
          <a:xfrm>
            <a:off x="206800" y="1917450"/>
            <a:ext cx="2579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/>
              <a:t>Objectives</a:t>
            </a:r>
            <a:r>
              <a:rPr b="1" lang="ru" sz="2400"/>
              <a:t>:</a:t>
            </a:r>
            <a:endParaRPr b="1" sz="2400"/>
          </a:p>
        </p:txBody>
      </p:sp>
      <p:sp>
        <p:nvSpPr>
          <p:cNvPr id="74" name="Google Shape;74;p15"/>
          <p:cNvSpPr txBox="1"/>
          <p:nvPr/>
        </p:nvSpPr>
        <p:spPr>
          <a:xfrm>
            <a:off x="263075" y="2395350"/>
            <a:ext cx="5377200" cy="24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– Develop algorithm to detect tracks</a:t>
            </a:r>
            <a:endParaRPr sz="2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– </a:t>
            </a:r>
            <a:r>
              <a:rPr lang="ru" sz="2200">
                <a:solidFill>
                  <a:schemeClr val="dk1"/>
                </a:solidFill>
              </a:rPr>
              <a:t>Test algorithm on Earth</a:t>
            </a:r>
            <a:endParaRPr sz="22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– Send the program to the satellite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>
                <a:solidFill>
                  <a:schemeClr val="dk1"/>
                </a:solidFill>
              </a:rPr>
              <a:t>– Receive and analyze photos from the satellite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>
                <a:solidFill>
                  <a:schemeClr val="dk1"/>
                </a:solidFill>
              </a:rPr>
              <a:t>– Develop the prototype of MADIZ</a:t>
            </a:r>
            <a:endParaRPr sz="22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2850" y="1740050"/>
            <a:ext cx="3027200" cy="3027226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>
            <p:ph idx="12" type="sldNum"/>
          </p:nvPr>
        </p:nvSpPr>
        <p:spPr>
          <a:xfrm>
            <a:off x="8186858" y="4749892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1" lang="ru" sz="2000">
                <a:solidFill>
                  <a:schemeClr val="lt1"/>
                </a:solidFill>
              </a:rPr>
              <a:t>‹#›</a:t>
            </a:fld>
            <a:endParaRPr b="1" sz="2600">
              <a:solidFill>
                <a:schemeClr val="lt1"/>
              </a:solidFill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7419300" y="4496250"/>
            <a:ext cx="172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lt1"/>
                </a:solidFill>
              </a:rPr>
              <a:t>SOHO LASCO C3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3951" y="150401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47641" y="132850"/>
            <a:ext cx="889585" cy="5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33"/>
          <p:cNvSpPr txBox="1"/>
          <p:nvPr/>
        </p:nvSpPr>
        <p:spPr>
          <a:xfrm>
            <a:off x="968625" y="174700"/>
            <a:ext cx="39342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lt1"/>
                </a:solidFill>
              </a:rPr>
              <a:t>Results</a:t>
            </a:r>
            <a:endParaRPr b="1" sz="2800">
              <a:solidFill>
                <a:schemeClr val="lt1"/>
              </a:solidFill>
            </a:endParaRPr>
          </a:p>
        </p:txBody>
      </p:sp>
      <p:pic>
        <p:nvPicPr>
          <p:cNvPr id="389" name="Google Shape;389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811" y="104707"/>
            <a:ext cx="640081" cy="640081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3"/>
          <p:cNvSpPr txBox="1"/>
          <p:nvPr>
            <p:ph idx="12" type="sldNum"/>
          </p:nvPr>
        </p:nvSpPr>
        <p:spPr>
          <a:xfrm>
            <a:off x="8186858" y="4749892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lt1"/>
                </a:solidFill>
              </a:rPr>
              <a:t>20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391" name="Google Shape;391;p33"/>
          <p:cNvSpPr txBox="1"/>
          <p:nvPr/>
        </p:nvSpPr>
        <p:spPr>
          <a:xfrm>
            <a:off x="6323950" y="4312900"/>
            <a:ext cx="281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github.com/lightweave/madiz</a:t>
            </a:r>
            <a:endParaRPr sz="1600"/>
          </a:p>
        </p:txBody>
      </p:sp>
      <p:pic>
        <p:nvPicPr>
          <p:cNvPr id="392" name="Google Shape;392;p33"/>
          <p:cNvPicPr preferRelativeResize="0"/>
          <p:nvPr/>
        </p:nvPicPr>
        <p:blipFill rotWithShape="1">
          <a:blip r:embed="rId5">
            <a:alphaModFix/>
          </a:blip>
          <a:srcRect b="6708" l="7274" r="6733" t="7945"/>
          <a:stretch/>
        </p:blipFill>
        <p:spPr>
          <a:xfrm>
            <a:off x="6960438" y="2713050"/>
            <a:ext cx="1605975" cy="159395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3"/>
          <p:cNvSpPr txBox="1"/>
          <p:nvPr/>
        </p:nvSpPr>
        <p:spPr>
          <a:xfrm>
            <a:off x="124225" y="863941"/>
            <a:ext cx="6629100" cy="344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- Algorithms in Python, C++ for finding tracks and particles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- Algorithms have been tested on Earth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- Photos from the satellite have been analyzed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- MADIZ prototype has been developed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394" name="Google Shape;39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3951" y="150401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47641" y="132850"/>
            <a:ext cx="889585" cy="5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4"/>
          <p:cNvSpPr txBox="1"/>
          <p:nvPr/>
        </p:nvSpPr>
        <p:spPr>
          <a:xfrm>
            <a:off x="968625" y="174700"/>
            <a:ext cx="39342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lt1"/>
                </a:solidFill>
              </a:rPr>
              <a:t>Plans</a:t>
            </a:r>
            <a:endParaRPr b="1" sz="2800">
              <a:solidFill>
                <a:schemeClr val="lt1"/>
              </a:solidFill>
            </a:endParaRPr>
          </a:p>
        </p:txBody>
      </p:sp>
      <p:pic>
        <p:nvPicPr>
          <p:cNvPr id="401" name="Google Shape;401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811" y="104707"/>
            <a:ext cx="640081" cy="640081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4"/>
          <p:cNvSpPr txBox="1"/>
          <p:nvPr/>
        </p:nvSpPr>
        <p:spPr>
          <a:xfrm>
            <a:off x="2479900" y="4380575"/>
            <a:ext cx="166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SOHO LASCO C3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403" name="Google Shape;403;p34"/>
          <p:cNvSpPr txBox="1"/>
          <p:nvPr>
            <p:ph idx="12" type="sldNum"/>
          </p:nvPr>
        </p:nvSpPr>
        <p:spPr>
          <a:xfrm>
            <a:off x="8186858" y="4749892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lt1"/>
                </a:solidFill>
              </a:rPr>
              <a:t>21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404" name="Google Shape;404;p34"/>
          <p:cNvSpPr txBox="1"/>
          <p:nvPr/>
        </p:nvSpPr>
        <p:spPr>
          <a:xfrm>
            <a:off x="124225" y="1044325"/>
            <a:ext cx="8798100" cy="27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- </a:t>
            </a:r>
            <a:r>
              <a:rPr lang="ru" sz="2200"/>
              <a:t>Development of a self-adapting particle track detection system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- Testing of algorithms on several satellites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200">
                <a:solidFill>
                  <a:schemeClr val="dk1"/>
                </a:solidFill>
              </a:rPr>
              <a:t>- Development of algorithms for analyzing paired photos of the MADIZ satellite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405" name="Google Shape;405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3951" y="150401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7641" y="132850"/>
            <a:ext cx="889585" cy="5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5"/>
          <p:cNvSpPr txBox="1"/>
          <p:nvPr/>
        </p:nvSpPr>
        <p:spPr>
          <a:xfrm>
            <a:off x="968625" y="174700"/>
            <a:ext cx="39342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2" name="Google Shape;412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811" y="104707"/>
            <a:ext cx="640081" cy="640081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5"/>
          <p:cNvSpPr txBox="1"/>
          <p:nvPr/>
        </p:nvSpPr>
        <p:spPr>
          <a:xfrm>
            <a:off x="263075" y="2935363"/>
            <a:ext cx="7775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4" name="Google Shape;414;p35"/>
          <p:cNvPicPr preferRelativeResize="0"/>
          <p:nvPr/>
        </p:nvPicPr>
        <p:blipFill rotWithShape="1">
          <a:blip r:embed="rId5">
            <a:alphaModFix/>
          </a:blip>
          <a:srcRect b="12765" l="0" r="0" t="12757"/>
          <a:stretch/>
        </p:blipFill>
        <p:spPr>
          <a:xfrm>
            <a:off x="7246325" y="3171201"/>
            <a:ext cx="1745399" cy="139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78325" y="3135577"/>
            <a:ext cx="5192798" cy="1466025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5"/>
          <p:cNvSpPr txBox="1"/>
          <p:nvPr/>
        </p:nvSpPr>
        <p:spPr>
          <a:xfrm>
            <a:off x="1453200" y="1549013"/>
            <a:ext cx="62376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700"/>
              <a:t>Thanks for attention!</a:t>
            </a:r>
            <a:endParaRPr b="1" sz="3700"/>
          </a:p>
        </p:txBody>
      </p:sp>
      <p:pic>
        <p:nvPicPr>
          <p:cNvPr id="417" name="Google Shape;417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3135599"/>
            <a:ext cx="1903126" cy="1466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23951" y="150401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47641" y="132850"/>
            <a:ext cx="889585" cy="583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5"/>
          <p:cNvSpPr txBox="1"/>
          <p:nvPr>
            <p:ph idx="12" type="sldNum"/>
          </p:nvPr>
        </p:nvSpPr>
        <p:spPr>
          <a:xfrm>
            <a:off x="8186858" y="4749892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lt1"/>
                </a:solidFill>
              </a:rPr>
              <a:t>22</a:t>
            </a:r>
            <a:endParaRPr b="1"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/>
        </p:nvSpPr>
        <p:spPr>
          <a:xfrm>
            <a:off x="968625" y="174700"/>
            <a:ext cx="29439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lt1"/>
                </a:solidFill>
              </a:rPr>
              <a:t>Team</a:t>
            </a:r>
            <a:endParaRPr b="1" sz="2800">
              <a:solidFill>
                <a:schemeClr val="lt1"/>
              </a:solidFill>
            </a:endParaRPr>
          </a:p>
        </p:txBody>
      </p:sp>
      <p:pic>
        <p:nvPicPr>
          <p:cNvPr id="85" name="Google Shape;8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811" y="104707"/>
            <a:ext cx="640081" cy="64008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6"/>
          <p:cNvSpPr txBox="1"/>
          <p:nvPr/>
        </p:nvSpPr>
        <p:spPr>
          <a:xfrm>
            <a:off x="471700" y="2310150"/>
            <a:ext cx="4748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87" name="Google Shape;87;p16"/>
          <p:cNvSpPr txBox="1"/>
          <p:nvPr/>
        </p:nvSpPr>
        <p:spPr>
          <a:xfrm>
            <a:off x="4251650" y="1292375"/>
            <a:ext cx="635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 rotWithShape="1">
          <a:blip r:embed="rId5">
            <a:alphaModFix/>
          </a:blip>
          <a:srcRect b="2881" l="14624" r="0" t="13352"/>
          <a:stretch/>
        </p:blipFill>
        <p:spPr>
          <a:xfrm>
            <a:off x="7043103" y="1079950"/>
            <a:ext cx="1989249" cy="292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6"/>
          <p:cNvPicPr preferRelativeResize="0"/>
          <p:nvPr/>
        </p:nvPicPr>
        <p:blipFill rotWithShape="1">
          <a:blip r:embed="rId6">
            <a:alphaModFix/>
          </a:blip>
          <a:srcRect b="0" l="16659" r="0" t="24414"/>
          <a:stretch/>
        </p:blipFill>
        <p:spPr>
          <a:xfrm>
            <a:off x="4717275" y="1107550"/>
            <a:ext cx="2152137" cy="292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975" y="1107550"/>
            <a:ext cx="1951762" cy="292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6"/>
          <p:cNvPicPr preferRelativeResize="0"/>
          <p:nvPr/>
        </p:nvPicPr>
        <p:blipFill rotWithShape="1">
          <a:blip r:embed="rId8">
            <a:alphaModFix/>
          </a:blip>
          <a:srcRect b="0" l="9292" r="4261" t="25037"/>
          <a:stretch/>
        </p:blipFill>
        <p:spPr>
          <a:xfrm>
            <a:off x="2255425" y="1107575"/>
            <a:ext cx="2250650" cy="2928338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6"/>
          <p:cNvSpPr txBox="1"/>
          <p:nvPr/>
        </p:nvSpPr>
        <p:spPr>
          <a:xfrm>
            <a:off x="394775" y="4035950"/>
            <a:ext cx="1462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/>
              <a:t>Igor Gorbach</a:t>
            </a:r>
            <a:endParaRPr b="1" sz="1500"/>
          </a:p>
        </p:txBody>
      </p:sp>
      <p:sp>
        <p:nvSpPr>
          <p:cNvPr id="93" name="Google Shape;93;p16"/>
          <p:cNvSpPr txBox="1"/>
          <p:nvPr/>
        </p:nvSpPr>
        <p:spPr>
          <a:xfrm>
            <a:off x="244025" y="4251988"/>
            <a:ext cx="17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physics</a:t>
            </a:r>
            <a:endParaRPr/>
          </a:p>
        </p:txBody>
      </p:sp>
      <p:sp>
        <p:nvSpPr>
          <p:cNvPr id="94" name="Google Shape;94;p16"/>
          <p:cNvSpPr txBox="1"/>
          <p:nvPr/>
        </p:nvSpPr>
        <p:spPr>
          <a:xfrm>
            <a:off x="2333950" y="4035950"/>
            <a:ext cx="2152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/>
              <a:t>Alexander Efimkin</a:t>
            </a:r>
            <a:endParaRPr b="1" sz="1500"/>
          </a:p>
        </p:txBody>
      </p:sp>
      <p:sp>
        <p:nvSpPr>
          <p:cNvPr id="95" name="Google Shape;95;p16"/>
          <p:cNvSpPr txBox="1"/>
          <p:nvPr/>
        </p:nvSpPr>
        <p:spPr>
          <a:xfrm>
            <a:off x="2480650" y="4251988"/>
            <a:ext cx="17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engineer</a:t>
            </a:r>
            <a:endParaRPr/>
          </a:p>
        </p:txBody>
      </p:sp>
      <p:sp>
        <p:nvSpPr>
          <p:cNvPr id="96" name="Google Shape;96;p16"/>
          <p:cNvSpPr txBox="1"/>
          <p:nvPr/>
        </p:nvSpPr>
        <p:spPr>
          <a:xfrm>
            <a:off x="4764638" y="4035950"/>
            <a:ext cx="2057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/>
              <a:t>Timofey Fomichev</a:t>
            </a:r>
            <a:endParaRPr b="1" sz="1500"/>
          </a:p>
        </p:txBody>
      </p:sp>
      <p:sp>
        <p:nvSpPr>
          <p:cNvPr id="97" name="Google Shape;97;p16"/>
          <p:cNvSpPr txBox="1"/>
          <p:nvPr/>
        </p:nvSpPr>
        <p:spPr>
          <a:xfrm>
            <a:off x="7027775" y="4035950"/>
            <a:ext cx="2057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/>
              <a:t>Irina Semenova</a:t>
            </a:r>
            <a:endParaRPr b="1" sz="1500"/>
          </a:p>
        </p:txBody>
      </p:sp>
      <p:sp>
        <p:nvSpPr>
          <p:cNvPr id="98" name="Google Shape;98;p16"/>
          <p:cNvSpPr txBox="1"/>
          <p:nvPr/>
        </p:nvSpPr>
        <p:spPr>
          <a:xfrm>
            <a:off x="4911350" y="4251988"/>
            <a:ext cx="17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programmer</a:t>
            </a:r>
            <a:endParaRPr/>
          </a:p>
        </p:txBody>
      </p:sp>
      <p:sp>
        <p:nvSpPr>
          <p:cNvPr id="99" name="Google Shape;99;p16"/>
          <p:cNvSpPr txBox="1"/>
          <p:nvPr/>
        </p:nvSpPr>
        <p:spPr>
          <a:xfrm>
            <a:off x="7174475" y="4236702"/>
            <a:ext cx="17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programmer</a:t>
            </a:r>
            <a:endParaRPr/>
          </a:p>
        </p:txBody>
      </p:sp>
      <p:sp>
        <p:nvSpPr>
          <p:cNvPr id="100" name="Google Shape;100;p16"/>
          <p:cNvSpPr txBox="1"/>
          <p:nvPr/>
        </p:nvSpPr>
        <p:spPr>
          <a:xfrm>
            <a:off x="244025" y="4468688"/>
            <a:ext cx="17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programmer</a:t>
            </a:r>
            <a:endParaRPr/>
          </a:p>
        </p:txBody>
      </p:sp>
      <p:sp>
        <p:nvSpPr>
          <p:cNvPr id="101" name="Google Shape;101;p16"/>
          <p:cNvSpPr txBox="1"/>
          <p:nvPr/>
        </p:nvSpPr>
        <p:spPr>
          <a:xfrm>
            <a:off x="2504338" y="4468688"/>
            <a:ext cx="1764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programmer</a:t>
            </a:r>
            <a:endParaRPr/>
          </a:p>
        </p:txBody>
      </p:sp>
      <p:sp>
        <p:nvSpPr>
          <p:cNvPr id="102" name="Google Shape;102;p16"/>
          <p:cNvSpPr txBox="1"/>
          <p:nvPr>
            <p:ph idx="12" type="sldNum"/>
          </p:nvPr>
        </p:nvSpPr>
        <p:spPr>
          <a:xfrm>
            <a:off x="8186858" y="4749892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lt1"/>
                </a:solidFill>
              </a:rPr>
              <a:t>3</a:t>
            </a:r>
            <a:endParaRPr b="1" sz="2000">
              <a:solidFill>
                <a:schemeClr val="lt1"/>
              </a:solidFill>
            </a:endParaRPr>
          </a:p>
        </p:txBody>
      </p:sp>
      <p:pic>
        <p:nvPicPr>
          <p:cNvPr id="103" name="Google Shape;103;p1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23951" y="150401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47641" y="132850"/>
            <a:ext cx="889585" cy="5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/>
        </p:nvSpPr>
        <p:spPr>
          <a:xfrm>
            <a:off x="968625" y="174700"/>
            <a:ext cx="29769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lt1"/>
                </a:solidFill>
              </a:rPr>
              <a:t>Relevance</a:t>
            </a:r>
            <a:endParaRPr b="1" sz="2800">
              <a:solidFill>
                <a:schemeClr val="lt1"/>
              </a:solidFill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263075" y="1292363"/>
            <a:ext cx="7775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Google Shape;11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811" y="104707"/>
            <a:ext cx="640081" cy="64008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7"/>
          <p:cNvSpPr txBox="1"/>
          <p:nvPr/>
        </p:nvSpPr>
        <p:spPr>
          <a:xfrm>
            <a:off x="355400" y="1902875"/>
            <a:ext cx="635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/>
          <p:cNvSpPr txBox="1"/>
          <p:nvPr/>
        </p:nvSpPr>
        <p:spPr>
          <a:xfrm>
            <a:off x="206800" y="880350"/>
            <a:ext cx="38463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/>
              <a:t>Relevance</a:t>
            </a:r>
            <a:r>
              <a:rPr b="1" lang="ru" sz="2400"/>
              <a:t>: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 – Exploration of the orbits with high level of radiation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 – Ability to get a small radiation detector for every spacecraft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 – Getting space weather data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 – Getting 3D radiation map in real time</a:t>
            </a:r>
            <a:endParaRPr sz="1800"/>
          </a:p>
        </p:txBody>
      </p:sp>
      <p:pic>
        <p:nvPicPr>
          <p:cNvPr id="114" name="Google Shape;11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1650" y="1693050"/>
            <a:ext cx="4540764" cy="3046374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7"/>
          <p:cNvSpPr txBox="1"/>
          <p:nvPr>
            <p:ph idx="12" type="sldNum"/>
          </p:nvPr>
        </p:nvSpPr>
        <p:spPr>
          <a:xfrm>
            <a:off x="8186858" y="4749892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lt1"/>
                </a:solidFill>
              </a:rPr>
              <a:t>4</a:t>
            </a:r>
            <a:endParaRPr b="1" sz="2000">
              <a:solidFill>
                <a:schemeClr val="lt1"/>
              </a:solidFill>
            </a:endParaRPr>
          </a:p>
        </p:txBody>
      </p:sp>
      <p:pic>
        <p:nvPicPr>
          <p:cNvPr id="116" name="Google Shape;11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23951" y="150401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47641" y="132850"/>
            <a:ext cx="889585" cy="5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/>
        </p:nvSpPr>
        <p:spPr>
          <a:xfrm>
            <a:off x="968625" y="174700"/>
            <a:ext cx="39342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lt1"/>
                </a:solidFill>
              </a:rPr>
              <a:t>Physics</a:t>
            </a:r>
            <a:endParaRPr b="1" sz="2800">
              <a:solidFill>
                <a:schemeClr val="lt1"/>
              </a:solidFill>
            </a:endParaRPr>
          </a:p>
        </p:txBody>
      </p:sp>
      <p:pic>
        <p:nvPicPr>
          <p:cNvPr id="123" name="Google Shape;123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811" y="104707"/>
            <a:ext cx="640081" cy="64008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 txBox="1"/>
          <p:nvPr/>
        </p:nvSpPr>
        <p:spPr>
          <a:xfrm>
            <a:off x="253750" y="3024938"/>
            <a:ext cx="7775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8"/>
          <p:cNvSpPr txBox="1"/>
          <p:nvPr>
            <p:ph idx="12" type="sldNum"/>
          </p:nvPr>
        </p:nvSpPr>
        <p:spPr>
          <a:xfrm>
            <a:off x="8186858" y="4749892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lt1"/>
                </a:solidFill>
              </a:rPr>
              <a:t>5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5329525" y="4309050"/>
            <a:ext cx="35952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The Space Radiation Environment: An Introduction Walter Schimmerling, Ph.D, Date posted: 02-05-2011</a:t>
            </a:r>
            <a:endParaRPr sz="1000"/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9478" y="1693050"/>
            <a:ext cx="3595333" cy="268752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/>
        </p:nvSpPr>
        <p:spPr>
          <a:xfrm>
            <a:off x="5513700" y="1044000"/>
            <a:ext cx="29550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Relative contribution to the dose of various types of cosmic radiation</a:t>
            </a:r>
            <a:endParaRPr/>
          </a:p>
        </p:txBody>
      </p:sp>
      <p:sp>
        <p:nvSpPr>
          <p:cNvPr id="129" name="Google Shape;129;p18"/>
          <p:cNvSpPr/>
          <p:nvPr/>
        </p:nvSpPr>
        <p:spPr>
          <a:xfrm>
            <a:off x="4293800" y="996350"/>
            <a:ext cx="593075" cy="506800"/>
          </a:xfrm>
          <a:custGeom>
            <a:rect b="b" l="l" r="r" t="t"/>
            <a:pathLst>
              <a:path extrusionOk="0" h="20272" w="23723">
                <a:moveTo>
                  <a:pt x="0" y="0"/>
                </a:moveTo>
                <a:lnTo>
                  <a:pt x="1294" y="20272"/>
                </a:lnTo>
                <a:lnTo>
                  <a:pt x="23291" y="19841"/>
                </a:lnTo>
                <a:lnTo>
                  <a:pt x="23723" y="3019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sp>
      <p:pic>
        <p:nvPicPr>
          <p:cNvPr id="130" name="Google Shape;130;p18"/>
          <p:cNvPicPr preferRelativeResize="0"/>
          <p:nvPr/>
        </p:nvPicPr>
        <p:blipFill rotWithShape="1">
          <a:blip r:embed="rId6">
            <a:alphaModFix/>
          </a:blip>
          <a:srcRect b="52811" l="44083" r="50663" t="37334"/>
          <a:stretch/>
        </p:blipFill>
        <p:spPr>
          <a:xfrm>
            <a:off x="3152475" y="996350"/>
            <a:ext cx="571986" cy="60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 rotWithShape="1">
          <a:blip r:embed="rId7">
            <a:alphaModFix/>
          </a:blip>
          <a:srcRect b="7046" l="44628" r="4983" t="58864"/>
          <a:stretch/>
        </p:blipFill>
        <p:spPr>
          <a:xfrm>
            <a:off x="197487" y="2475851"/>
            <a:ext cx="3455427" cy="175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 rotWithShape="1">
          <a:blip r:embed="rId7">
            <a:alphaModFix/>
          </a:blip>
          <a:srcRect b="74196" l="10150" r="50057" t="6261"/>
          <a:stretch/>
        </p:blipFill>
        <p:spPr>
          <a:xfrm>
            <a:off x="177225" y="996350"/>
            <a:ext cx="2728888" cy="1005151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/>
          <p:nvPr/>
        </p:nvSpPr>
        <p:spPr>
          <a:xfrm>
            <a:off x="177225" y="1919950"/>
            <a:ext cx="30870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Tracks of hydrogen atoms, (protons), different energies and electrons.</a:t>
            </a:r>
            <a:endParaRPr sz="1200"/>
          </a:p>
        </p:txBody>
      </p:sp>
      <p:sp>
        <p:nvSpPr>
          <p:cNvPr id="134" name="Google Shape;134;p18"/>
          <p:cNvSpPr txBox="1"/>
          <p:nvPr/>
        </p:nvSpPr>
        <p:spPr>
          <a:xfrm>
            <a:off x="197475" y="4174525"/>
            <a:ext cx="2955000" cy="52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Track of the silicon atom and electrons.</a:t>
            </a:r>
            <a:endParaRPr sz="1200"/>
          </a:p>
        </p:txBody>
      </p:sp>
      <p:sp>
        <p:nvSpPr>
          <p:cNvPr id="135" name="Google Shape;135;p18"/>
          <p:cNvSpPr txBox="1"/>
          <p:nvPr/>
        </p:nvSpPr>
        <p:spPr>
          <a:xfrm>
            <a:off x="2997325" y="1496025"/>
            <a:ext cx="10257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/>
              <a:t>Example of a photon track.</a:t>
            </a:r>
            <a:endParaRPr sz="1200"/>
          </a:p>
        </p:txBody>
      </p:sp>
      <p:pic>
        <p:nvPicPr>
          <p:cNvPr id="136" name="Google Shape;136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23951" y="150401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47641" y="132850"/>
            <a:ext cx="889585" cy="5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/>
        </p:nvSpPr>
        <p:spPr>
          <a:xfrm>
            <a:off x="797225" y="174700"/>
            <a:ext cx="47199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lt1"/>
                </a:solidFill>
              </a:rPr>
              <a:t>Existing solutions</a:t>
            </a:r>
            <a:endParaRPr b="1" sz="2800">
              <a:solidFill>
                <a:schemeClr val="lt1"/>
              </a:solidFill>
            </a:endParaRPr>
          </a:p>
        </p:txBody>
      </p:sp>
      <p:sp>
        <p:nvSpPr>
          <p:cNvPr id="143" name="Google Shape;143;p19"/>
          <p:cNvSpPr txBox="1"/>
          <p:nvPr/>
        </p:nvSpPr>
        <p:spPr>
          <a:xfrm>
            <a:off x="450450" y="2571750"/>
            <a:ext cx="22779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/>
              <a:t>TimePix - matrix radiation detector on the ISS and VZLUSAT-1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4" name="Google Shape;144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811" y="104707"/>
            <a:ext cx="640081" cy="640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0450" y="929363"/>
            <a:ext cx="2351981" cy="1624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 rotWithShape="1">
          <a:blip r:embed="rId6">
            <a:alphaModFix/>
          </a:blip>
          <a:srcRect b="49615" l="48239" r="44289" t="30624"/>
          <a:stretch/>
        </p:blipFill>
        <p:spPr>
          <a:xfrm>
            <a:off x="450450" y="3240437"/>
            <a:ext cx="949248" cy="141217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9"/>
          <p:cNvSpPr txBox="1"/>
          <p:nvPr/>
        </p:nvSpPr>
        <p:spPr>
          <a:xfrm>
            <a:off x="1399700" y="3259300"/>
            <a:ext cx="1402800" cy="8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/>
              <a:t>SpacePix 2 - matrix radiation detector on the SOCRATES</a:t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8" name="Google Shape;14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12825" y="929375"/>
            <a:ext cx="2057400" cy="1808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2825" y="2750602"/>
            <a:ext cx="2057400" cy="1808174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9"/>
          <p:cNvSpPr txBox="1"/>
          <p:nvPr>
            <p:ph idx="12" type="sldNum"/>
          </p:nvPr>
        </p:nvSpPr>
        <p:spPr>
          <a:xfrm>
            <a:off x="8186858" y="4749892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lt1"/>
                </a:solidFill>
              </a:rPr>
              <a:t>6</a:t>
            </a:r>
            <a:endParaRPr b="1" sz="2000">
              <a:solidFill>
                <a:schemeClr val="lt1"/>
              </a:solidFill>
            </a:endParaRPr>
          </a:p>
        </p:txBody>
      </p:sp>
      <p:pic>
        <p:nvPicPr>
          <p:cNvPr id="151" name="Google Shape;151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23951" y="150401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47641" y="132850"/>
            <a:ext cx="889585" cy="58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9"/>
          <p:cNvSpPr txBox="1"/>
          <p:nvPr/>
        </p:nvSpPr>
        <p:spPr>
          <a:xfrm>
            <a:off x="5347650" y="1644900"/>
            <a:ext cx="3746700" cy="3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ru" sz="2000"/>
              <a:t>SiriusSat-1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ru" sz="2000"/>
              <a:t>SiriusSat-2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ru" sz="2000"/>
              <a:t>Khors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ru" sz="2000"/>
              <a:t>Yarilo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ru" sz="2000"/>
              <a:t>MONITOR-1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ru" sz="2000"/>
              <a:t>MONITOR-2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ru" sz="2000"/>
              <a:t>MONITOR-3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ru" sz="2000"/>
              <a:t>MONITOR-4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54" name="Google Shape;154;p19"/>
          <p:cNvSpPr txBox="1"/>
          <p:nvPr/>
        </p:nvSpPr>
        <p:spPr>
          <a:xfrm>
            <a:off x="5458375" y="1072550"/>
            <a:ext cx="3162000" cy="6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/>
              <a:t>More than 50 satellites</a:t>
            </a:r>
            <a:endParaRPr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0"/>
          <p:cNvSpPr txBox="1"/>
          <p:nvPr/>
        </p:nvSpPr>
        <p:spPr>
          <a:xfrm>
            <a:off x="968625" y="174700"/>
            <a:ext cx="30210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lt1"/>
                </a:solidFill>
              </a:rPr>
              <a:t>Hardware</a:t>
            </a:r>
            <a:endParaRPr b="1" sz="2800">
              <a:solidFill>
                <a:schemeClr val="lt1"/>
              </a:solidFill>
            </a:endParaRPr>
          </a:p>
        </p:txBody>
      </p:sp>
      <p:sp>
        <p:nvSpPr>
          <p:cNvPr id="160" name="Google Shape;160;p20"/>
          <p:cNvSpPr txBox="1"/>
          <p:nvPr/>
        </p:nvSpPr>
        <p:spPr>
          <a:xfrm>
            <a:off x="263075" y="1292363"/>
            <a:ext cx="7775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1" name="Google Shape;161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811" y="104707"/>
            <a:ext cx="640081" cy="64008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0"/>
          <p:cNvSpPr txBox="1"/>
          <p:nvPr/>
        </p:nvSpPr>
        <p:spPr>
          <a:xfrm>
            <a:off x="206800" y="1604988"/>
            <a:ext cx="635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0"/>
          <p:cNvSpPr txBox="1"/>
          <p:nvPr/>
        </p:nvSpPr>
        <p:spPr>
          <a:xfrm>
            <a:off x="57400" y="772275"/>
            <a:ext cx="321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/>
              <a:t>Camera comparison:</a:t>
            </a:r>
            <a:endParaRPr b="1" sz="2000"/>
          </a:p>
        </p:txBody>
      </p:sp>
      <p:graphicFrame>
        <p:nvGraphicFramePr>
          <p:cNvPr id="164" name="Google Shape;164;p20"/>
          <p:cNvGraphicFramePr/>
          <p:nvPr/>
        </p:nvGraphicFramePr>
        <p:xfrm>
          <a:off x="509175" y="1227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{58083791-F575-4A10-B1C1-B1C7A84524DC}</a:tableStyleId>
              </a:tblPr>
              <a:tblGrid>
                <a:gridCol w="1691025"/>
                <a:gridCol w="1207100"/>
                <a:gridCol w="1076675"/>
                <a:gridCol w="1441550"/>
                <a:gridCol w="1710100"/>
              </a:tblGrid>
              <a:tr h="409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/>
                        <a:t>Rpi V2 NoIR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Rpi V3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Timepix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SpacePix 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485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Pixel size (microns)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1.12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1.4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55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60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90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Resolution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2592x1944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4608x2592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256x256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/>
                        <a:t>64x64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65" name="Google Shape;165;p20"/>
          <p:cNvSpPr txBox="1"/>
          <p:nvPr/>
        </p:nvSpPr>
        <p:spPr>
          <a:xfrm>
            <a:off x="263075" y="2571738"/>
            <a:ext cx="4161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CubeSat MONITOR-1</a:t>
            </a:r>
            <a:endParaRPr sz="1800"/>
          </a:p>
        </p:txBody>
      </p:sp>
      <p:pic>
        <p:nvPicPr>
          <p:cNvPr id="166" name="Google Shape;166;p20"/>
          <p:cNvPicPr preferRelativeResize="0"/>
          <p:nvPr/>
        </p:nvPicPr>
        <p:blipFill rotWithShape="1">
          <a:blip r:embed="rId5">
            <a:alphaModFix/>
          </a:blip>
          <a:srcRect b="35388" l="9190" r="44249" t="27981"/>
          <a:stretch/>
        </p:blipFill>
        <p:spPr>
          <a:xfrm>
            <a:off x="368919" y="2935400"/>
            <a:ext cx="2491005" cy="1759974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0"/>
          <p:cNvSpPr txBox="1"/>
          <p:nvPr/>
        </p:nvSpPr>
        <p:spPr>
          <a:xfrm>
            <a:off x="2982350" y="3648675"/>
            <a:ext cx="2180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NORAD ID: 53374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Size: 3U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Launch date</a:t>
            </a:r>
            <a:r>
              <a:rPr lang="ru">
                <a:solidFill>
                  <a:schemeClr val="dk1"/>
                </a:solidFill>
              </a:rPr>
              <a:t>: 09.08.22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Weight: 2.84 kgs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168" name="Google Shape;168;p20"/>
          <p:cNvCxnSpPr/>
          <p:nvPr/>
        </p:nvCxnSpPr>
        <p:spPr>
          <a:xfrm>
            <a:off x="57400" y="2642400"/>
            <a:ext cx="2925000" cy="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9" name="Google Shape;169;p20"/>
          <p:cNvCxnSpPr/>
          <p:nvPr/>
        </p:nvCxnSpPr>
        <p:spPr>
          <a:xfrm rot="10800000">
            <a:off x="2982400" y="2642275"/>
            <a:ext cx="0" cy="9888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20"/>
          <p:cNvCxnSpPr/>
          <p:nvPr/>
        </p:nvCxnSpPr>
        <p:spPr>
          <a:xfrm>
            <a:off x="2982350" y="3631000"/>
            <a:ext cx="2180100" cy="177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20"/>
          <p:cNvCxnSpPr/>
          <p:nvPr/>
        </p:nvCxnSpPr>
        <p:spPr>
          <a:xfrm rot="10800000">
            <a:off x="5162450" y="3635800"/>
            <a:ext cx="0" cy="984000"/>
          </a:xfrm>
          <a:prstGeom prst="straightConnector1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p20"/>
          <p:cNvSpPr txBox="1"/>
          <p:nvPr/>
        </p:nvSpPr>
        <p:spPr>
          <a:xfrm>
            <a:off x="3192050" y="2642275"/>
            <a:ext cx="5850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/>
              <a:t>Camera on board</a:t>
            </a:r>
            <a:r>
              <a:rPr lang="ru" sz="1900"/>
              <a:t> - Raspberry Pi Camera v2 NoIR </a:t>
            </a:r>
            <a:r>
              <a:rPr lang="ru" sz="1600"/>
              <a:t>(without infrared filter)</a:t>
            </a:r>
            <a:endParaRPr sz="1600"/>
          </a:p>
        </p:txBody>
      </p:sp>
      <p:pic>
        <p:nvPicPr>
          <p:cNvPr id="173" name="Google Shape;173;p20"/>
          <p:cNvPicPr preferRelativeResize="0"/>
          <p:nvPr/>
        </p:nvPicPr>
        <p:blipFill rotWithShape="1">
          <a:blip r:embed="rId6">
            <a:alphaModFix/>
          </a:blip>
          <a:srcRect b="10844" l="5626" r="5626" t="14417"/>
          <a:stretch/>
        </p:blipFill>
        <p:spPr>
          <a:xfrm>
            <a:off x="6842700" y="3033450"/>
            <a:ext cx="2199347" cy="175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0"/>
          <p:cNvSpPr txBox="1"/>
          <p:nvPr>
            <p:ph idx="12" type="sldNum"/>
          </p:nvPr>
        </p:nvSpPr>
        <p:spPr>
          <a:xfrm>
            <a:off x="8186858" y="4749892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lt1"/>
                </a:solidFill>
              </a:rPr>
              <a:t>7</a:t>
            </a:r>
            <a:endParaRPr b="1" sz="2000">
              <a:solidFill>
                <a:schemeClr val="lt1"/>
              </a:solidFill>
            </a:endParaRPr>
          </a:p>
        </p:txBody>
      </p:sp>
      <p:pic>
        <p:nvPicPr>
          <p:cNvPr id="175" name="Google Shape;17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23951" y="150401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47641" y="132850"/>
            <a:ext cx="889585" cy="5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/>
          <p:nvPr/>
        </p:nvSpPr>
        <p:spPr>
          <a:xfrm>
            <a:off x="968625" y="174700"/>
            <a:ext cx="39342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lt1"/>
                </a:solidFill>
              </a:rPr>
              <a:t>Tracks</a:t>
            </a:r>
            <a:endParaRPr b="1" sz="2800">
              <a:solidFill>
                <a:schemeClr val="lt1"/>
              </a:solidFill>
            </a:endParaRPr>
          </a:p>
        </p:txBody>
      </p:sp>
      <p:pic>
        <p:nvPicPr>
          <p:cNvPr id="182" name="Google Shape;18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811" y="104707"/>
            <a:ext cx="640081" cy="64008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1"/>
          <p:cNvSpPr txBox="1"/>
          <p:nvPr/>
        </p:nvSpPr>
        <p:spPr>
          <a:xfrm>
            <a:off x="263075" y="2935363"/>
            <a:ext cx="7775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1"/>
          <p:cNvSpPr txBox="1"/>
          <p:nvPr/>
        </p:nvSpPr>
        <p:spPr>
          <a:xfrm>
            <a:off x="2479900" y="4380575"/>
            <a:ext cx="166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SOHO LASCO C3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185" name="Google Shape;18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8044" y="1238050"/>
            <a:ext cx="4037806" cy="3032302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6" name="Google Shape;186;p21"/>
          <p:cNvSpPr txBox="1"/>
          <p:nvPr/>
        </p:nvSpPr>
        <p:spPr>
          <a:xfrm>
            <a:off x="2344925" y="744800"/>
            <a:ext cx="4113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/>
              <a:t>Rpi NoIR camera, shutter speed 3s</a:t>
            </a:r>
            <a:endParaRPr sz="1900"/>
          </a:p>
        </p:txBody>
      </p:sp>
      <p:sp>
        <p:nvSpPr>
          <p:cNvPr id="187" name="Google Shape;187;p21"/>
          <p:cNvSpPr txBox="1"/>
          <p:nvPr/>
        </p:nvSpPr>
        <p:spPr>
          <a:xfrm>
            <a:off x="66375" y="4270350"/>
            <a:ext cx="224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chemeClr val="dk1"/>
                </a:solidFill>
              </a:rPr>
              <a:t>2023/07/04 13:45 Sirius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188" name="Google Shape;188;p21"/>
          <p:cNvPicPr preferRelativeResize="0"/>
          <p:nvPr/>
        </p:nvPicPr>
        <p:blipFill rotWithShape="1">
          <a:blip r:embed="rId6">
            <a:alphaModFix/>
          </a:blip>
          <a:srcRect b="9172" l="23415" r="23415" t="22018"/>
          <a:stretch/>
        </p:blipFill>
        <p:spPr>
          <a:xfrm>
            <a:off x="7945850" y="1713776"/>
            <a:ext cx="1198151" cy="1254149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9" name="Google Shape;189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45850" y="2935374"/>
            <a:ext cx="1198150" cy="1126442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0" name="Google Shape;190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50399" y="3717888"/>
            <a:ext cx="1198150" cy="1049388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1" name="Google Shape;191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375" y="1238050"/>
            <a:ext cx="4037801" cy="3032252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2" name="Google Shape;192;p21"/>
          <p:cNvSpPr txBox="1"/>
          <p:nvPr>
            <p:ph idx="12" type="sldNum"/>
          </p:nvPr>
        </p:nvSpPr>
        <p:spPr>
          <a:xfrm>
            <a:off x="8186858" y="4749892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lt1"/>
                </a:solidFill>
              </a:rPr>
              <a:t>8</a:t>
            </a:r>
            <a:endParaRPr b="1" sz="2000">
              <a:solidFill>
                <a:schemeClr val="lt1"/>
              </a:solidFill>
            </a:endParaRPr>
          </a:p>
        </p:txBody>
      </p:sp>
      <p:cxnSp>
        <p:nvCxnSpPr>
          <p:cNvPr id="193" name="Google Shape;193;p21"/>
          <p:cNvCxnSpPr/>
          <p:nvPr/>
        </p:nvCxnSpPr>
        <p:spPr>
          <a:xfrm rot="10800000">
            <a:off x="5264300" y="2279400"/>
            <a:ext cx="2652600" cy="7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4" name="Google Shape;194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323951" y="150401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347641" y="132850"/>
            <a:ext cx="889585" cy="583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1"/>
          <p:cNvSpPr txBox="1"/>
          <p:nvPr/>
        </p:nvSpPr>
        <p:spPr>
          <a:xfrm>
            <a:off x="4104175" y="4294575"/>
            <a:ext cx="426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1"/>
                </a:solidFill>
              </a:rPr>
              <a:t>Rapiscan 628 XR: </a:t>
            </a:r>
            <a:r>
              <a:rPr lang="ru"/>
              <a:t>49 tracks</a:t>
            </a:r>
            <a:r>
              <a:rPr lang="ru"/>
              <a:t>, 127 particles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2"/>
          <p:cNvSpPr txBox="1"/>
          <p:nvPr/>
        </p:nvSpPr>
        <p:spPr>
          <a:xfrm>
            <a:off x="968625" y="174700"/>
            <a:ext cx="39342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lt1"/>
                </a:solidFill>
              </a:rPr>
              <a:t>SINP</a:t>
            </a:r>
            <a:endParaRPr b="1" sz="2800">
              <a:solidFill>
                <a:schemeClr val="lt1"/>
              </a:solidFill>
            </a:endParaRPr>
          </a:p>
        </p:txBody>
      </p:sp>
      <p:pic>
        <p:nvPicPr>
          <p:cNvPr id="202" name="Google Shape;202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811" y="104707"/>
            <a:ext cx="640081" cy="640081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2"/>
          <p:cNvSpPr txBox="1"/>
          <p:nvPr/>
        </p:nvSpPr>
        <p:spPr>
          <a:xfrm>
            <a:off x="263075" y="2935363"/>
            <a:ext cx="77757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2"/>
          <p:cNvSpPr txBox="1"/>
          <p:nvPr/>
        </p:nvSpPr>
        <p:spPr>
          <a:xfrm>
            <a:off x="2479900" y="4380575"/>
            <a:ext cx="166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</a:rPr>
              <a:t>SOHO LASCO C3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05" name="Google Shape;205;p22"/>
          <p:cNvSpPr txBox="1"/>
          <p:nvPr>
            <p:ph idx="12" type="sldNum"/>
          </p:nvPr>
        </p:nvSpPr>
        <p:spPr>
          <a:xfrm>
            <a:off x="8186858" y="4749892"/>
            <a:ext cx="548700" cy="3936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chemeClr val="lt1"/>
                </a:solidFill>
              </a:rPr>
              <a:t>9</a:t>
            </a:r>
            <a:endParaRPr b="1" sz="2000">
              <a:solidFill>
                <a:schemeClr val="lt1"/>
              </a:solidFill>
            </a:endParaRPr>
          </a:p>
        </p:txBody>
      </p:sp>
      <p:pic>
        <p:nvPicPr>
          <p:cNvPr id="206" name="Google Shape;20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6800" y="926200"/>
            <a:ext cx="6354949" cy="357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2649" y="3038837"/>
            <a:ext cx="2061274" cy="1159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" name="Google Shape;208;p22"/>
          <p:cNvCxnSpPr>
            <a:stCxn id="207" idx="1"/>
          </p:cNvCxnSpPr>
          <p:nvPr/>
        </p:nvCxnSpPr>
        <p:spPr>
          <a:xfrm rot="10800000">
            <a:off x="2428149" y="3325587"/>
            <a:ext cx="4444500" cy="2931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9" name="Google Shape;209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92500" y="1354380"/>
            <a:ext cx="2041426" cy="12173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0" name="Google Shape;210;p22"/>
          <p:cNvCxnSpPr>
            <a:stCxn id="209" idx="1"/>
          </p:cNvCxnSpPr>
          <p:nvPr/>
        </p:nvCxnSpPr>
        <p:spPr>
          <a:xfrm rot="10800000">
            <a:off x="4984200" y="1431165"/>
            <a:ext cx="1908300" cy="531900"/>
          </a:xfrm>
          <a:prstGeom prst="straightConnector1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11" name="Google Shape;211;p22"/>
          <p:cNvSpPr txBox="1"/>
          <p:nvPr/>
        </p:nvSpPr>
        <p:spPr>
          <a:xfrm>
            <a:off x="336425" y="4440425"/>
            <a:ext cx="77757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Rpi camera v2 NoIR 3s, 20.07.2023, Moscow. Strontium 90: </a:t>
            </a:r>
            <a:r>
              <a:rPr lang="ru">
                <a:solidFill>
                  <a:schemeClr val="dk1"/>
                </a:solidFill>
              </a:rPr>
              <a:t>714 tracks, 1441 particles</a:t>
            </a:r>
            <a:endParaRPr/>
          </a:p>
        </p:txBody>
      </p:sp>
      <p:pic>
        <p:nvPicPr>
          <p:cNvPr id="212" name="Google Shape;212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23951" y="150401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47641" y="132850"/>
            <a:ext cx="889585" cy="58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